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9" r:id="rId3"/>
    <p:sldId id="270" r:id="rId4"/>
    <p:sldId id="271" r:id="rId5"/>
    <p:sldId id="267" r:id="rId6"/>
    <p:sldId id="272" r:id="rId7"/>
    <p:sldId id="276" r:id="rId8"/>
    <p:sldId id="275" r:id="rId9"/>
    <p:sldId id="277" r:id="rId10"/>
    <p:sldId id="262" r:id="rId11"/>
    <p:sldId id="283" r:id="rId12"/>
    <p:sldId id="261" r:id="rId13"/>
    <p:sldId id="284" r:id="rId14"/>
    <p:sldId id="278" r:id="rId15"/>
    <p:sldId id="263" r:id="rId16"/>
    <p:sldId id="279" r:id="rId17"/>
    <p:sldId id="280" r:id="rId18"/>
    <p:sldId id="281" r:id="rId19"/>
    <p:sldId id="258" r:id="rId20"/>
    <p:sldId id="259" r:id="rId21"/>
    <p:sldId id="260" r:id="rId22"/>
    <p:sldId id="282" r:id="rId23"/>
    <p:sldId id="264" r:id="rId24"/>
    <p:sldId id="285" r:id="rId25"/>
    <p:sldId id="273" r:id="rId26"/>
    <p:sldId id="274" r:id="rId27"/>
    <p:sldId id="266" r:id="rId28"/>
    <p:sldId id="265" r:id="rId29"/>
  </p:sldIdLst>
  <p:sldSz cx="12192000" cy="6858000"/>
  <p:notesSz cx="6858000" cy="9144000"/>
  <p:defaultTextStyle>
    <a:defPPr>
      <a:defRPr lang="en-CH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655"/>
    <p:restoredTop sz="96327"/>
  </p:normalViewPr>
  <p:slideViewPr>
    <p:cSldViewPr snapToGrid="0" snapToObjects="1">
      <p:cViewPr varScale="1">
        <p:scale>
          <a:sx n="111" d="100"/>
          <a:sy n="111" d="100"/>
        </p:scale>
        <p:origin x="240" y="2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281161-7AFA-5147-B8E1-D498C8C8A2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2FD44B-BB64-A742-82DC-B021A1A86B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4665A3-A0A2-1C48-910C-D5136E1D19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91599-4151-9247-9908-DA7180E1B6D4}" type="datetimeFigureOut">
              <a:rPr lang="en-CH" smtClean="0"/>
              <a:t>29.04.20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D9DBBD-2680-6F46-A29B-8A3F5CC335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9FB967-7B2A-3843-87CB-BBD6C7B39E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5FA66-E14D-EF44-88EC-55D4F959A1C9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9170464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4EF9C-6828-8147-AD1F-219CE16CC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A239B6-61A2-9049-8470-BD20FADDE7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49CFCA-202E-AE41-956A-8296CF27F7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91599-4151-9247-9908-DA7180E1B6D4}" type="datetimeFigureOut">
              <a:rPr lang="en-CH" smtClean="0"/>
              <a:t>29.04.20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BE7838-92E5-9447-BB31-97672D850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B0BC73-46C6-B249-9C08-890F568C4F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5FA66-E14D-EF44-88EC-55D4F959A1C9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5686756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D2DF5F-5376-CC44-80F0-74687D854B0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4B4EF15-6C00-E648-BA7A-F9DC2E3983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5C2606-D6D7-1044-99A0-8ED2FDFA81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91599-4151-9247-9908-DA7180E1B6D4}" type="datetimeFigureOut">
              <a:rPr lang="en-CH" smtClean="0"/>
              <a:t>29.04.20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6581AF-3BD4-EE4C-84DD-7E25E74639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2D1F4F-2153-4B40-9CCA-17DF57383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5FA66-E14D-EF44-88EC-55D4F959A1C9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0747075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C4E9CB-450A-804A-9C79-8B27B35F7E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86BBE1-05A8-1943-880A-AE94014D73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2D08EB-B30C-F348-B6B2-FF559C0678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91599-4151-9247-9908-DA7180E1B6D4}" type="datetimeFigureOut">
              <a:rPr lang="en-CH" smtClean="0"/>
              <a:t>29.04.20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1E0077-BEDF-854B-9B9B-644D21B0EA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6DEAA2-A5C8-4B47-8A9D-420311A0F8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5FA66-E14D-EF44-88EC-55D4F959A1C9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8194101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EC2F4-CD9A-9944-BC3B-0CCCCED433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5B3657-DD30-1E44-A7FE-6009039D04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F140C7-14CE-C14A-842A-2943DBDA16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91599-4151-9247-9908-DA7180E1B6D4}" type="datetimeFigureOut">
              <a:rPr lang="en-CH" smtClean="0"/>
              <a:t>29.04.20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2D7000-14B1-A14E-A884-CE24675E53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112CC0-36C7-D743-A7BF-DB8F7AAEF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5FA66-E14D-EF44-88EC-55D4F959A1C9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3407650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ADE8B6-6350-F840-B2C3-A17A36F9EA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868089-730F-6B4D-90D5-738AD05A347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BE2388-9EC9-A549-8DE6-81040CC083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5289C8-CD01-F44E-9DD1-375DA4991A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91599-4151-9247-9908-DA7180E1B6D4}" type="datetimeFigureOut">
              <a:rPr lang="en-CH" smtClean="0"/>
              <a:t>29.04.20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873D43-8A1A-764F-B668-5D607F6A16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01E7BF-BBDA-3646-958B-D6DD4E4186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5FA66-E14D-EF44-88EC-55D4F959A1C9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4387804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E3F2F-6094-C94A-B2B2-62622DC0C7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3F8F96-E603-0F4D-A08D-14A8D2DEF5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C80635-82D0-624D-BDEA-D915E1B5C2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537705-F71A-A049-BD3A-C9A040BD3E7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7AE6AA7-E5C2-764F-B6FD-D4D8F2AEF40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C29FAF9-17A7-8A4D-A467-98130F707E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91599-4151-9247-9908-DA7180E1B6D4}" type="datetimeFigureOut">
              <a:rPr lang="en-CH" smtClean="0"/>
              <a:t>29.04.20</a:t>
            </a:fld>
            <a:endParaRPr lang="en-C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AD2EB47-286B-184B-B252-89CF1C2541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C94FD7-B536-DF46-A463-F25BBBF47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5FA66-E14D-EF44-88EC-55D4F959A1C9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7238127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0AD915-51FC-BF4A-8A03-206D94C2F9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4381E26-478C-6147-A607-83A4C4D6D6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91599-4151-9247-9908-DA7180E1B6D4}" type="datetimeFigureOut">
              <a:rPr lang="en-CH" smtClean="0"/>
              <a:t>29.04.20</a:t>
            </a:fld>
            <a:endParaRPr lang="en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3A6D89-B4DC-3046-95E9-FA5D03615C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D6076B-9478-6F42-B88F-D0307EFAF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5FA66-E14D-EF44-88EC-55D4F959A1C9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5425074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CD066BC-5474-574B-96FB-E8B58535B8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91599-4151-9247-9908-DA7180E1B6D4}" type="datetimeFigureOut">
              <a:rPr lang="en-CH" smtClean="0"/>
              <a:t>29.04.20</a:t>
            </a:fld>
            <a:endParaRPr lang="en-C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E6EE3FB-266D-5842-AC1C-7BA955DD3F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197DF2-F955-AD4F-820E-1AC1BDF77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5FA66-E14D-EF44-88EC-55D4F959A1C9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8131327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7D9C77-1390-514E-9F46-2B7D1353D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7AFD5E-676A-984C-9105-384F26C1E1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7DDA26-34F9-7B47-A59F-1AC39BC435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5A48EB-5FF8-714B-80D0-76867987AC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91599-4151-9247-9908-DA7180E1B6D4}" type="datetimeFigureOut">
              <a:rPr lang="en-CH" smtClean="0"/>
              <a:t>29.04.20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6DEA9E-7DFC-C04D-992B-1A347600A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321D73-21E9-974E-917A-6A0F967A0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5FA66-E14D-EF44-88EC-55D4F959A1C9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9378447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491E1-F1E8-5348-8144-922E6E2B52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E3D7D52-19F0-D240-8C1E-7F0D3749FA5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4ABA48-4831-1545-830A-B224DC408E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4770CE-7D87-F040-8914-A7EC194FF5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91599-4151-9247-9908-DA7180E1B6D4}" type="datetimeFigureOut">
              <a:rPr lang="en-CH" smtClean="0"/>
              <a:t>29.04.20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417BEB-1B7E-8B46-8923-18683FD8AC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3B1B4D-D169-0C44-BCB5-EE9ED9869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5FA66-E14D-EF44-88EC-55D4F959A1C9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3867115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E29DEB5-CA51-3642-ACE3-3AE577BAB7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C2486F-FDB0-144C-87F6-DFEDCAF48B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48D1D9-C813-9C4E-8B6D-AE6CBC0113F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F91599-4151-9247-9908-DA7180E1B6D4}" type="datetimeFigureOut">
              <a:rPr lang="en-CH" smtClean="0"/>
              <a:t>29.04.20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98FCDA-3A47-A746-A157-28D6CF7381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A829CF-823B-9544-80FF-2D1F867422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55FA66-E14D-EF44-88EC-55D4F959A1C9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9719370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H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hyperlink" Target="https://en.wikipedia.org/wiki/Statistical_model" TargetMode="External"/><Relationship Id="rId7" Type="http://schemas.openxmlformats.org/officeDocument/2006/relationships/image" Target="../media/image29.png"/><Relationship Id="rId2" Type="http://schemas.openxmlformats.org/officeDocument/2006/relationships/hyperlink" Target="https://en.wikipedia.org/wiki/Goodness_of_fit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Joint_probability_distribution" TargetMode="External"/><Relationship Id="rId5" Type="http://schemas.openxmlformats.org/officeDocument/2006/relationships/hyperlink" Target="https://en.wikipedia.org/wiki/Statistical_parameter" TargetMode="External"/><Relationship Id="rId4" Type="http://schemas.openxmlformats.org/officeDocument/2006/relationships/hyperlink" Target="https://en.wikipedia.org/wiki/Sample_(statistics)" TargetMode="External"/><Relationship Id="rId9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Realization_(probability)" TargetMode="External"/><Relationship Id="rId3" Type="http://schemas.openxmlformats.org/officeDocument/2006/relationships/hyperlink" Target="https://en.wikipedia.org/wiki/Statistical_parameter" TargetMode="External"/><Relationship Id="rId7" Type="http://schemas.openxmlformats.org/officeDocument/2006/relationships/hyperlink" Target="https://en.wikipedia.org/wiki/Statistical_model" TargetMode="External"/><Relationship Id="rId2" Type="http://schemas.openxmlformats.org/officeDocument/2006/relationships/hyperlink" Target="https://en.wikipedia.org/wiki/Estimation_theory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en.wikipedia.org/wiki/Likelihood_function" TargetMode="External"/><Relationship Id="rId11" Type="http://schemas.openxmlformats.org/officeDocument/2006/relationships/image" Target="../media/image23.png"/><Relationship Id="rId5" Type="http://schemas.openxmlformats.org/officeDocument/2006/relationships/hyperlink" Target="https://en.wikipedia.org/wiki/Mathematical_optimization" TargetMode="External"/><Relationship Id="rId10" Type="http://schemas.openxmlformats.org/officeDocument/2006/relationships/image" Target="../media/image22.png"/><Relationship Id="rId4" Type="http://schemas.openxmlformats.org/officeDocument/2006/relationships/hyperlink" Target="https://en.wikipedia.org/wiki/Probability_distribution" TargetMode="External"/><Relationship Id="rId9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Bayes%27_theorem" TargetMode="External"/><Relationship Id="rId2" Type="http://schemas.openxmlformats.org/officeDocument/2006/relationships/hyperlink" Target="https://en.wikipedia.org/wiki/Statistical_inference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hyperlink" Target="https://en.wikipedia.org/wiki/Information" TargetMode="External"/><Relationship Id="rId4" Type="http://schemas.openxmlformats.org/officeDocument/2006/relationships/hyperlink" Target="https://en.wikipedia.org/wiki/Evidence" TargetMode="Externa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Prior_distribution" TargetMode="External"/><Relationship Id="rId13" Type="http://schemas.openxmlformats.org/officeDocument/2006/relationships/hyperlink" Target="https://en.wikipedia.org/wiki/Predictive_probability_of_success" TargetMode="External"/><Relationship Id="rId3" Type="http://schemas.openxmlformats.org/officeDocument/2006/relationships/hyperlink" Target="https://en.wikipedia.org/wiki/Mode_(statistics)" TargetMode="External"/><Relationship Id="rId7" Type="http://schemas.openxmlformats.org/officeDocument/2006/relationships/hyperlink" Target="https://en.wikipedia.org/wiki/Optimization_(mathematics)" TargetMode="External"/><Relationship Id="rId12" Type="http://schemas.openxmlformats.org/officeDocument/2006/relationships/hyperlink" Target="https://en.wikipedia.org/wiki/Probability" TargetMode="External"/><Relationship Id="rId2" Type="http://schemas.openxmlformats.org/officeDocument/2006/relationships/hyperlink" Target="https://en.wikipedia.org/wiki/Bayesian_statistics" TargetMode="External"/><Relationship Id="rId16" Type="http://schemas.openxmlformats.org/officeDocument/2006/relationships/hyperlink" Target="https://en.wikipedia.org/wiki/Frequentist_statistics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en.wikipedia.org/wiki/Maximum_likelihood" TargetMode="External"/><Relationship Id="rId11" Type="http://schemas.openxmlformats.org/officeDocument/2006/relationships/hyperlink" Target="https://en.wikipedia.org/wiki/Parameter#Mathematical_models" TargetMode="External"/><Relationship Id="rId5" Type="http://schemas.openxmlformats.org/officeDocument/2006/relationships/hyperlink" Target="https://en.wikipedia.org/wiki/Point_estimation" TargetMode="External"/><Relationship Id="rId15" Type="http://schemas.openxmlformats.org/officeDocument/2006/relationships/hyperlink" Target="https://en.wikipedia.org/wiki/Confidence_interval" TargetMode="External"/><Relationship Id="rId10" Type="http://schemas.openxmlformats.org/officeDocument/2006/relationships/hyperlink" Target="https://en.wikipedia.org/wiki/Interval_(statistics)" TargetMode="External"/><Relationship Id="rId4" Type="http://schemas.openxmlformats.org/officeDocument/2006/relationships/hyperlink" Target="https://en.wikipedia.org/wiki/Posterior_distribution" TargetMode="External"/><Relationship Id="rId9" Type="http://schemas.openxmlformats.org/officeDocument/2006/relationships/hyperlink" Target="https://en.wikipedia.org/wiki/Regularization_(mathematics)" TargetMode="External"/><Relationship Id="rId14" Type="http://schemas.openxmlformats.org/officeDocument/2006/relationships/hyperlink" Target="https://en.wikipedia.org/wiki/Credible_interval#cite_note-1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9302EA3-4622-314C-9A59-9737725646EA}"/>
              </a:ext>
            </a:extLst>
          </p:cNvPr>
          <p:cNvSpPr txBox="1"/>
          <p:nvPr/>
        </p:nvSpPr>
        <p:spPr>
          <a:xfrm>
            <a:off x="3039686" y="2030507"/>
            <a:ext cx="7185814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H" sz="3600" dirty="0"/>
              <a:t>Modern Statistics for Modern Biology</a:t>
            </a:r>
          </a:p>
          <a:p>
            <a:pPr algn="ctr"/>
            <a:r>
              <a:rPr lang="en-CH" sz="2800" dirty="0"/>
              <a:t>Susand Holmes &amp; Wolfgang Huber</a:t>
            </a:r>
          </a:p>
          <a:p>
            <a:pPr algn="ctr"/>
            <a:endParaRPr lang="en-CH" sz="2800" dirty="0"/>
          </a:p>
          <a:p>
            <a:pPr algn="ctr"/>
            <a:r>
              <a:rPr lang="en-CH" sz="2800" dirty="0"/>
              <a:t>Chapter 2  background material</a:t>
            </a:r>
          </a:p>
        </p:txBody>
      </p:sp>
    </p:spTree>
    <p:extLst>
      <p:ext uri="{BB962C8B-B14F-4D97-AF65-F5344CB8AC3E}">
        <p14:creationId xmlns:p14="http://schemas.microsoft.com/office/powerpoint/2010/main" val="9378287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EC71508-728E-0046-B337-511DE7ACA9D3}"/>
              </a:ext>
            </a:extLst>
          </p:cNvPr>
          <p:cNvSpPr txBox="1"/>
          <p:nvPr/>
        </p:nvSpPr>
        <p:spPr>
          <a:xfrm>
            <a:off x="175783" y="3796584"/>
            <a:ext cx="1539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O</a:t>
            </a:r>
            <a:r>
              <a:rPr lang="de-CH" b="1" dirty="0" err="1"/>
              <a:t>uter</a:t>
            </a:r>
            <a:r>
              <a:rPr lang="de-CH" b="1" dirty="0"/>
              <a:t> </a:t>
            </a:r>
            <a:r>
              <a:rPr lang="de-CH" b="1" dirty="0" err="1"/>
              <a:t>product</a:t>
            </a:r>
            <a:endParaRPr lang="en-CH" b="1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35807A6-C8B9-E644-8C1A-6A4CE28C3D15}"/>
              </a:ext>
            </a:extLst>
          </p:cNvPr>
          <p:cNvGrpSpPr/>
          <p:nvPr/>
        </p:nvGrpSpPr>
        <p:grpSpPr>
          <a:xfrm>
            <a:off x="212778" y="1443528"/>
            <a:ext cx="5373636" cy="1646285"/>
            <a:chOff x="1104031" y="771524"/>
            <a:chExt cx="8190153" cy="2300289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382AD92F-2581-7B4A-AEB7-12BEE8BCF3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8838" b="53029"/>
            <a:stretch/>
          </p:blipFill>
          <p:spPr>
            <a:xfrm>
              <a:off x="1104031" y="771524"/>
              <a:ext cx="8190153" cy="1828802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A149142-C26B-4345-ABE6-5E87C524DD2A}"/>
                </a:ext>
              </a:extLst>
            </p:cNvPr>
            <p:cNvSpPr/>
            <p:nvPr/>
          </p:nvSpPr>
          <p:spPr>
            <a:xfrm>
              <a:off x="1243013" y="2600325"/>
              <a:ext cx="1385887" cy="471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4A529CC2-5AB3-C248-8569-F58792A9F6A9}"/>
              </a:ext>
            </a:extLst>
          </p:cNvPr>
          <p:cNvSpPr txBox="1"/>
          <p:nvPr/>
        </p:nvSpPr>
        <p:spPr>
          <a:xfrm>
            <a:off x="349622" y="1445221"/>
            <a:ext cx="705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</a:t>
            </a:r>
            <a:r>
              <a:rPr lang="en-CH" dirty="0"/>
              <a:t>=a</a:t>
            </a:r>
            <a:r>
              <a:rPr lang="en-CH" baseline="30000" dirty="0"/>
              <a:t>T</a:t>
            </a:r>
            <a:r>
              <a:rPr lang="en-CH" dirty="0"/>
              <a:t>b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5C14673-B279-3648-A74F-6BD79A30A02C}"/>
              </a:ext>
            </a:extLst>
          </p:cNvPr>
          <p:cNvSpPr txBox="1"/>
          <p:nvPr/>
        </p:nvSpPr>
        <p:spPr>
          <a:xfrm>
            <a:off x="216083" y="4365074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</a:t>
            </a:r>
            <a:r>
              <a:rPr lang="en-CH" dirty="0"/>
              <a:t>=ab</a:t>
            </a:r>
            <a:r>
              <a:rPr lang="en-CH" baseline="30000" dirty="0"/>
              <a:t>T</a:t>
            </a:r>
            <a:endParaRPr lang="en-CH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BA9798D-8AEF-924C-B38A-D0426E36C1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9226" y="1036168"/>
            <a:ext cx="6892811" cy="310469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D0FC6F2-CF16-1445-BD54-22709C75AA51}"/>
              </a:ext>
            </a:extLst>
          </p:cNvPr>
          <p:cNvSpPr txBox="1"/>
          <p:nvPr/>
        </p:nvSpPr>
        <p:spPr>
          <a:xfrm>
            <a:off x="232883" y="345302"/>
            <a:ext cx="14914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Inner</a:t>
            </a:r>
            <a:r>
              <a:rPr lang="en-CH" b="1" dirty="0"/>
              <a:t> product</a:t>
            </a:r>
          </a:p>
          <a:p>
            <a:r>
              <a:rPr lang="en-GB" b="1" dirty="0"/>
              <a:t>D</a:t>
            </a:r>
            <a:r>
              <a:rPr lang="en-CH" b="1" dirty="0"/>
              <a:t>ot product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92A59D1-A854-034B-BB6B-A0044EB28A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7540"/>
          <a:stretch/>
        </p:blipFill>
        <p:spPr>
          <a:xfrm>
            <a:off x="212778" y="5071844"/>
            <a:ext cx="5373636" cy="145736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22C5232-FA14-014C-B1E5-EBEA15CED910}"/>
              </a:ext>
            </a:extLst>
          </p:cNvPr>
          <p:cNvSpPr txBox="1"/>
          <p:nvPr/>
        </p:nvSpPr>
        <p:spPr>
          <a:xfrm>
            <a:off x="6499978" y="483801"/>
            <a:ext cx="2885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b="1" dirty="0" err="1"/>
              <a:t>Dot</a:t>
            </a:r>
            <a:r>
              <a:rPr lang="de-CH" b="1" dirty="0"/>
              <a:t> </a:t>
            </a:r>
            <a:r>
              <a:rPr lang="de-CH" b="1" dirty="0" err="1"/>
              <a:t>product</a:t>
            </a:r>
            <a:r>
              <a:rPr lang="de-CH" b="1" dirty="0"/>
              <a:t> </a:t>
            </a:r>
            <a:r>
              <a:rPr lang="de-CH" b="1" dirty="0" err="1"/>
              <a:t>of</a:t>
            </a:r>
            <a:r>
              <a:rPr lang="de-CH" b="1" dirty="0"/>
              <a:t> </a:t>
            </a:r>
            <a:r>
              <a:rPr lang="de-CH" b="1" dirty="0" err="1"/>
              <a:t>two</a:t>
            </a:r>
            <a:r>
              <a:rPr lang="de-CH" b="1" dirty="0"/>
              <a:t> </a:t>
            </a:r>
            <a:r>
              <a:rPr lang="de-CH" b="1" dirty="0" err="1"/>
              <a:t>matrices</a:t>
            </a:r>
            <a:endParaRPr lang="en-CH" b="1" dirty="0"/>
          </a:p>
        </p:txBody>
      </p:sp>
    </p:spTree>
    <p:extLst>
      <p:ext uri="{BB962C8B-B14F-4D97-AF65-F5344CB8AC3E}">
        <p14:creationId xmlns:p14="http://schemas.microsoft.com/office/powerpoint/2010/main" val="39993566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AD8C1FF-8A2D-8940-913D-2FF3008E722F}"/>
              </a:ext>
            </a:extLst>
          </p:cNvPr>
          <p:cNvSpPr txBox="1"/>
          <p:nvPr/>
        </p:nvSpPr>
        <p:spPr>
          <a:xfrm>
            <a:off x="4538134" y="2359378"/>
            <a:ext cx="18018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2800" dirty="0"/>
              <a:t>Logarithms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9EAD0F-BDC3-A548-970F-4CCAAD6EBB7D}"/>
              </a:ext>
            </a:extLst>
          </p:cNvPr>
          <p:cNvSpPr txBox="1"/>
          <p:nvPr/>
        </p:nvSpPr>
        <p:spPr>
          <a:xfrm>
            <a:off x="1873956" y="3996267"/>
            <a:ext cx="500008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dirty="0"/>
              <a:t>0.001*0.001*0.01=0.00000001</a:t>
            </a:r>
          </a:p>
          <a:p>
            <a:endParaRPr lang="en-CH" dirty="0"/>
          </a:p>
          <a:p>
            <a:r>
              <a:rPr lang="en-GB" dirty="0"/>
              <a:t>L</a:t>
            </a:r>
            <a:r>
              <a:rPr lang="en-CH" dirty="0"/>
              <a:t>og(0.001)*log(0.001)*log(0.01)= (-3)*(-3)*(-2)=-18</a:t>
            </a:r>
          </a:p>
        </p:txBody>
      </p:sp>
    </p:spTree>
    <p:extLst>
      <p:ext uri="{BB962C8B-B14F-4D97-AF65-F5344CB8AC3E}">
        <p14:creationId xmlns:p14="http://schemas.microsoft.com/office/powerpoint/2010/main" val="16480317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8279FEB-1179-3E47-9D7B-8906CCAF51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813" y="1333499"/>
            <a:ext cx="4691626" cy="38957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CD4AC86-B8F3-2545-88EA-EF7FCAC9A4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6499" y="1333499"/>
            <a:ext cx="5756275" cy="4348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8121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7D4CFAD-2FB2-144F-AA08-B46FD4C71504}"/>
              </a:ext>
            </a:extLst>
          </p:cNvPr>
          <p:cNvSpPr txBox="1"/>
          <p:nvPr/>
        </p:nvSpPr>
        <p:spPr>
          <a:xfrm>
            <a:off x="4628445" y="2709333"/>
            <a:ext cx="2364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2800" dirty="0"/>
              <a:t>Some  Calculus</a:t>
            </a:r>
          </a:p>
        </p:txBody>
      </p:sp>
    </p:spTree>
    <p:extLst>
      <p:ext uri="{BB962C8B-B14F-4D97-AF65-F5344CB8AC3E}">
        <p14:creationId xmlns:p14="http://schemas.microsoft.com/office/powerpoint/2010/main" val="22218028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66105D5-D933-0246-B89E-B651F826636C}"/>
              </a:ext>
            </a:extLst>
          </p:cNvPr>
          <p:cNvSpPr/>
          <p:nvPr/>
        </p:nvSpPr>
        <p:spPr>
          <a:xfrm>
            <a:off x="512618" y="775580"/>
            <a:ext cx="103562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H" dirty="0"/>
              <a:t>For a proper definition, see interactive illustrations in http://www.malinc.se/math/calculus/diffatpointen.php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F4F764-C7F5-9647-A34D-241900B6D033}"/>
              </a:ext>
            </a:extLst>
          </p:cNvPr>
          <p:cNvSpPr txBox="1"/>
          <p:nvPr/>
        </p:nvSpPr>
        <p:spPr>
          <a:xfrm>
            <a:off x="512618" y="235528"/>
            <a:ext cx="17947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2800" dirty="0"/>
              <a:t>Derivatives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C3DF86-D8F1-A144-988E-E835C855CF6B}"/>
              </a:ext>
            </a:extLst>
          </p:cNvPr>
          <p:cNvSpPr txBox="1"/>
          <p:nvPr/>
        </p:nvSpPr>
        <p:spPr>
          <a:xfrm>
            <a:off x="512618" y="1315632"/>
            <a:ext cx="9371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dirty="0"/>
              <a:t>Derivative of a function f(x) at point (a, f(a)) is the slope of the tangent to the function at that point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3F4C10F-55B0-7B4B-A2AD-37A8BF2249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1299" y="2543726"/>
            <a:ext cx="4578933" cy="299864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784EF18-EE27-0C40-B551-4A64642BEB16}"/>
              </a:ext>
            </a:extLst>
          </p:cNvPr>
          <p:cNvSpPr txBox="1"/>
          <p:nvPr/>
        </p:nvSpPr>
        <p:spPr>
          <a:xfrm>
            <a:off x="2627455" y="3956771"/>
            <a:ext cx="10054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Function</a:t>
            </a:r>
          </a:p>
          <a:p>
            <a:r>
              <a:rPr lang="en-GB" dirty="0"/>
              <a:t>y=f(x)</a:t>
            </a:r>
            <a:endParaRPr lang="en-CH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B183B8A-9F9D-DE4C-9CC5-23267E3D767F}"/>
              </a:ext>
            </a:extLst>
          </p:cNvPr>
          <p:cNvSpPr txBox="1"/>
          <p:nvPr/>
        </p:nvSpPr>
        <p:spPr>
          <a:xfrm>
            <a:off x="4916830" y="3005063"/>
            <a:ext cx="1354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</a:t>
            </a:r>
            <a:r>
              <a:rPr lang="en-CH" dirty="0"/>
              <a:t>oint (a,f(a))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A36AC0F-E168-B14C-BFDD-3EE0CCA89CD2}"/>
                  </a:ext>
                </a:extLst>
              </p:cNvPr>
              <p:cNvSpPr txBox="1"/>
              <p:nvPr/>
            </p:nvSpPr>
            <p:spPr>
              <a:xfrm>
                <a:off x="8131084" y="3374395"/>
                <a:ext cx="3209533" cy="10452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Derivative of f(x) at point (</a:t>
                </a:r>
                <a:r>
                  <a:rPr lang="en-GB" dirty="0" err="1"/>
                  <a:t>a,f</a:t>
                </a:r>
                <a:r>
                  <a:rPr lang="en-GB" dirty="0"/>
                  <a:t>(a))</a:t>
                </a:r>
              </a:p>
              <a:p>
                <a:r>
                  <a:rPr lang="en-GB" dirty="0"/>
                  <a:t>f</a:t>
                </a:r>
                <a:r>
                  <a:rPr lang="en-CH" dirty="0"/>
                  <a:t>’(a)=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i="1" smtClean="0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GB" i="1" smtClean="0"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  <m:r>
                      <a:rPr lang="de-CH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de-CH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endParaRPr lang="de-CH" dirty="0"/>
              </a:p>
              <a:p>
                <a:r>
                  <a:rPr lang="en-GB" dirty="0"/>
                  <a:t>I</a:t>
                </a:r>
                <a:r>
                  <a:rPr lang="en-CH" dirty="0"/>
                  <a:t>s the slope of the red line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A36AC0F-E168-B14C-BFDD-3EE0CCA89C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1084" y="3374395"/>
                <a:ext cx="3209533" cy="1045286"/>
              </a:xfrm>
              <a:prstGeom prst="rect">
                <a:avLst/>
              </a:prstGeom>
              <a:blipFill>
                <a:blip r:embed="rId3"/>
                <a:stretch>
                  <a:fillRect l="-1181" t="-2410" r="-394" b="-8434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543760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CAB62B-6B99-AB4D-99A7-BC250CBFEB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2802" y="807263"/>
            <a:ext cx="4171951" cy="573643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03A4EFF-7861-1046-B4A4-B529A141E5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4753" y="966013"/>
            <a:ext cx="2365645" cy="10645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B8B13D4-887C-FB40-9A6B-339E8B6A57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9664" y="2490658"/>
            <a:ext cx="1993901" cy="60830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449DC27-BB1C-FC4B-A254-60D486D9134B}"/>
              </a:ext>
            </a:extLst>
          </p:cNvPr>
          <p:cNvSpPr txBox="1"/>
          <p:nvPr/>
        </p:nvSpPr>
        <p:spPr>
          <a:xfrm>
            <a:off x="8280224" y="6543695"/>
            <a:ext cx="39117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https://</a:t>
            </a:r>
            <a:r>
              <a:rPr lang="en-GB" sz="1200" dirty="0" err="1"/>
              <a:t>www.onlinemathlearning.com</a:t>
            </a:r>
            <a:r>
              <a:rPr lang="en-GB" sz="1200" dirty="0"/>
              <a:t>/derivative-</a:t>
            </a:r>
            <a:r>
              <a:rPr lang="en-GB" sz="1200" dirty="0" err="1"/>
              <a:t>rules.html</a:t>
            </a:r>
            <a:endParaRPr lang="en-CH" sz="1200" dirty="0"/>
          </a:p>
        </p:txBody>
      </p:sp>
    </p:spTree>
    <p:extLst>
      <p:ext uri="{BB962C8B-B14F-4D97-AF65-F5344CB8AC3E}">
        <p14:creationId xmlns:p14="http://schemas.microsoft.com/office/powerpoint/2010/main" val="1535735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156ECEF5-90A6-0A40-B234-6B70C7BC4F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271" r="8042" b="4513"/>
          <a:stretch/>
        </p:blipFill>
        <p:spPr>
          <a:xfrm>
            <a:off x="156441" y="2269095"/>
            <a:ext cx="4189412" cy="365445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98BFC61-1EC8-FF4B-87B2-ED027D30FD23}"/>
              </a:ext>
            </a:extLst>
          </p:cNvPr>
          <p:cNvSpPr txBox="1"/>
          <p:nvPr/>
        </p:nvSpPr>
        <p:spPr>
          <a:xfrm>
            <a:off x="695246" y="934447"/>
            <a:ext cx="10526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dirty="0"/>
              <a:t>At the maximum and minimum of curves, the slope of the tangent line is 0! (horizontal line).</a:t>
            </a:r>
          </a:p>
          <a:p>
            <a:endParaRPr lang="en-CH" dirty="0"/>
          </a:p>
          <a:p>
            <a:r>
              <a:rPr lang="en-CH" dirty="0"/>
              <a:t>That is why when doing optimisation or fitting, when we want to find the maximum or minimum of a </a:t>
            </a:r>
          </a:p>
          <a:p>
            <a:r>
              <a:rPr lang="en-CH" dirty="0"/>
              <a:t>function (e.g. maximum log likelihood), we take the derivative, and set it to 0, and then solve for the variable.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B88344A-24C9-A140-A756-0C6EF43762F8}"/>
                  </a:ext>
                </a:extLst>
              </p:cNvPr>
              <p:cNvSpPr txBox="1"/>
              <p:nvPr/>
            </p:nvSpPr>
            <p:spPr>
              <a:xfrm>
                <a:off x="2301896" y="2643794"/>
                <a:ext cx="166629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CH" sz="16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de-CH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de-CH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CH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de-CH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de-CH" sz="1600" b="0" i="1" smtClean="0">
                          <a:latin typeface="Cambria Math" panose="02040503050406030204" pitchFamily="18" charset="0"/>
                        </a:rPr>
                        <m:t>−4</m:t>
                      </m:r>
                      <m:r>
                        <a:rPr lang="de-CH" sz="16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de-CH" sz="1600" b="0" i="1" smtClean="0">
                          <a:latin typeface="Cambria Math" panose="02040503050406030204" pitchFamily="18" charset="0"/>
                        </a:rPr>
                        <m:t>+8</m:t>
                      </m:r>
                    </m:oMath>
                  </m:oMathPara>
                </a14:m>
                <a:endParaRPr lang="en-CH" sz="16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B88344A-24C9-A140-A756-0C6EF43762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1896" y="2643794"/>
                <a:ext cx="1666290" cy="3385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8FE9DCC-F9D3-4E43-9D1C-0D9B2D09A5DB}"/>
                  </a:ext>
                </a:extLst>
              </p:cNvPr>
              <p:cNvSpPr txBox="1"/>
              <p:nvPr/>
            </p:nvSpPr>
            <p:spPr>
              <a:xfrm>
                <a:off x="4345853" y="2459128"/>
                <a:ext cx="7610738" cy="3755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H" b="1" i="1" dirty="0"/>
                  <a:t>Where (at what value of x) is the minimum of the function </a:t>
                </a:r>
                <a14:m>
                  <m:oMath xmlns:m="http://schemas.openxmlformats.org/officeDocument/2006/math">
                    <m:r>
                      <a:rPr lang="de-CH" b="1" i="1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de-CH" b="1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de-CH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CH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de-CH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de-CH" b="1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de-CH" b="1" i="1" smtClean="0">
                        <a:latin typeface="Cambria Math" panose="02040503050406030204" pitchFamily="18" charset="0"/>
                      </a:rPr>
                      <m:t>𝟒</m:t>
                    </m:r>
                    <m:r>
                      <a:rPr lang="de-CH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de-CH" b="1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de-CH" b="1" i="1" smtClean="0">
                        <a:latin typeface="Cambria Math" panose="02040503050406030204" pitchFamily="18" charset="0"/>
                      </a:rPr>
                      <m:t>𝟖</m:t>
                    </m:r>
                  </m:oMath>
                </a14:m>
                <a:r>
                  <a:rPr lang="en-CH" b="1" i="1" dirty="0"/>
                  <a:t> ?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8FE9DCC-F9D3-4E43-9D1C-0D9B2D09A5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5853" y="2459128"/>
                <a:ext cx="7610738" cy="375552"/>
              </a:xfrm>
              <a:prstGeom prst="rect">
                <a:avLst/>
              </a:prstGeom>
              <a:blipFill>
                <a:blip r:embed="rId4"/>
                <a:stretch>
                  <a:fillRect l="-667" t="-6667" b="-23333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3D50E1C-8CEA-5B4D-8A19-3719D502B1A4}"/>
                  </a:ext>
                </a:extLst>
              </p:cNvPr>
              <p:cNvSpPr txBox="1"/>
              <p:nvPr/>
            </p:nvSpPr>
            <p:spPr>
              <a:xfrm>
                <a:off x="4376607" y="3033454"/>
                <a:ext cx="71794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H" dirty="0"/>
                  <a:t>First take derivative of the function </a:t>
                </a:r>
                <a14:m>
                  <m:oMath xmlns:m="http://schemas.openxmlformats.org/officeDocument/2006/math">
                    <m:r>
                      <a:rPr lang="de-CH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de-CH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de-CH" b="0" i="1" smtClean="0">
                        <a:latin typeface="Cambria Math" panose="02040503050406030204" pitchFamily="18" charset="0"/>
                      </a:rPr>
                      <m:t>−4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+8</m:t>
                    </m:r>
                  </m:oMath>
                </a14:m>
                <a:r>
                  <a:rPr lang="en-CH" dirty="0"/>
                  <a:t> (see derivative rules):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3D50E1C-8CEA-5B4D-8A19-3719D502B1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6607" y="3033454"/>
                <a:ext cx="7179401" cy="369332"/>
              </a:xfrm>
              <a:prstGeom prst="rect">
                <a:avLst/>
              </a:prstGeom>
              <a:blipFill>
                <a:blip r:embed="rId5"/>
                <a:stretch>
                  <a:fillRect l="-707" t="-6667" b="-23333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46288BE-7A3A-494F-83B1-DE2E5E6D3DAF}"/>
                  </a:ext>
                </a:extLst>
              </p:cNvPr>
              <p:cNvSpPr txBox="1"/>
              <p:nvPr/>
            </p:nvSpPr>
            <p:spPr>
              <a:xfrm>
                <a:off x="4421522" y="3622770"/>
                <a:ext cx="1468415" cy="6182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−4</m:t>
                      </m:r>
                    </m:oMath>
                  </m:oMathPara>
                </a14:m>
                <a:endParaRPr lang="en-CH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46288BE-7A3A-494F-83B1-DE2E5E6D3D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1522" y="3622770"/>
                <a:ext cx="1468415" cy="618246"/>
              </a:xfrm>
              <a:prstGeom prst="rect">
                <a:avLst/>
              </a:prstGeom>
              <a:blipFill>
                <a:blip r:embed="rId6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7B60429F-8423-1E41-8234-0AFD34486351}"/>
              </a:ext>
            </a:extLst>
          </p:cNvPr>
          <p:cNvSpPr txBox="1"/>
          <p:nvPr/>
        </p:nvSpPr>
        <p:spPr>
          <a:xfrm>
            <a:off x="4376607" y="4461000"/>
            <a:ext cx="72458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dirty="0"/>
              <a:t>The slope at the minimum is 0 so we set the derivative to 0, and solve for x: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3A9BB7-13BA-F548-ADF2-6BC375D24776}"/>
              </a:ext>
            </a:extLst>
          </p:cNvPr>
          <p:cNvSpPr txBox="1"/>
          <p:nvPr/>
        </p:nvSpPr>
        <p:spPr>
          <a:xfrm>
            <a:off x="695246" y="347706"/>
            <a:ext cx="74525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2800" b="1" dirty="0"/>
              <a:t>Finding the maximum and minimum of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17FDDE1-507B-DF43-9239-C6D5753F6D26}"/>
                  </a:ext>
                </a:extLst>
              </p:cNvPr>
              <p:cNvSpPr txBox="1"/>
              <p:nvPr/>
            </p:nvSpPr>
            <p:spPr>
              <a:xfrm>
                <a:off x="4490835" y="4829712"/>
                <a:ext cx="1329788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−4=0</m:t>
                      </m:r>
                    </m:oMath>
                  </m:oMathPara>
                </a14:m>
                <a:endParaRPr lang="de-CH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de-CH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CH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17FDDE1-507B-DF43-9239-C6D5753F6D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0835" y="4829712"/>
                <a:ext cx="1329788" cy="92333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3C019FAA-AC9D-A448-B0AA-F447F9343DE6}"/>
              </a:ext>
            </a:extLst>
          </p:cNvPr>
          <p:cNvSpPr txBox="1"/>
          <p:nvPr/>
        </p:nvSpPr>
        <p:spPr>
          <a:xfrm>
            <a:off x="942109" y="6107599"/>
            <a:ext cx="92289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dirty="0"/>
              <a:t>Same proceedure would apply if the parabola was inverted and we wanted to find the maximum.</a:t>
            </a:r>
          </a:p>
        </p:txBody>
      </p:sp>
    </p:spTree>
    <p:extLst>
      <p:ext uri="{BB962C8B-B14F-4D97-AF65-F5344CB8AC3E}">
        <p14:creationId xmlns:p14="http://schemas.microsoft.com/office/powerpoint/2010/main" val="12279193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B8BD952-C664-9D40-83DB-8BF5A812708F}"/>
              </a:ext>
            </a:extLst>
          </p:cNvPr>
          <p:cNvSpPr txBox="1"/>
          <p:nvPr/>
        </p:nvSpPr>
        <p:spPr>
          <a:xfrm>
            <a:off x="471055" y="249382"/>
            <a:ext cx="30442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2800" b="1" dirty="0"/>
              <a:t>Likelihood function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7E50389-8EA4-CE4F-85EA-323F661E18E8}"/>
              </a:ext>
            </a:extLst>
          </p:cNvPr>
          <p:cNvSpPr/>
          <p:nvPr/>
        </p:nvSpPr>
        <p:spPr>
          <a:xfrm>
            <a:off x="467285" y="772602"/>
            <a:ext cx="1125365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222222"/>
                </a:solidFill>
                <a:latin typeface="Arial" panose="020B0604020202020204" pitchFamily="34" charset="0"/>
              </a:rPr>
              <a:t>The </a:t>
            </a:r>
            <a:r>
              <a:rPr lang="en-GB" b="1" dirty="0">
                <a:solidFill>
                  <a:srgbClr val="222222"/>
                </a:solidFill>
                <a:latin typeface="Arial" panose="020B0604020202020204" pitchFamily="34" charset="0"/>
              </a:rPr>
              <a:t>likelihood function</a:t>
            </a:r>
            <a:r>
              <a:rPr lang="en-GB" dirty="0">
                <a:solidFill>
                  <a:srgbClr val="222222"/>
                </a:solidFill>
                <a:latin typeface="Arial" panose="020B0604020202020204" pitchFamily="34" charset="0"/>
              </a:rPr>
              <a:t> (often simply called the </a:t>
            </a:r>
            <a:r>
              <a:rPr lang="en-GB" b="1" dirty="0">
                <a:solidFill>
                  <a:srgbClr val="222222"/>
                </a:solidFill>
                <a:latin typeface="Arial" panose="020B0604020202020204" pitchFamily="34" charset="0"/>
              </a:rPr>
              <a:t>likelihood</a:t>
            </a:r>
            <a:r>
              <a:rPr lang="en-GB" dirty="0">
                <a:solidFill>
                  <a:srgbClr val="222222"/>
                </a:solidFill>
                <a:latin typeface="Arial" panose="020B0604020202020204" pitchFamily="34" charset="0"/>
              </a:rPr>
              <a:t>) measures the </a:t>
            </a:r>
            <a:r>
              <a:rPr lang="en-GB" dirty="0">
                <a:solidFill>
                  <a:srgbClr val="0B0080"/>
                </a:solidFill>
                <a:latin typeface="Arial" panose="020B0604020202020204" pitchFamily="34" charset="0"/>
                <a:hlinkClick r:id="rId2" tooltip="Goodness of fit"/>
              </a:rPr>
              <a:t>goodness of fit</a:t>
            </a:r>
            <a:r>
              <a:rPr lang="en-GB" dirty="0">
                <a:solidFill>
                  <a:srgbClr val="222222"/>
                </a:solidFill>
                <a:latin typeface="Arial" panose="020B0604020202020204" pitchFamily="34" charset="0"/>
              </a:rPr>
              <a:t> of a </a:t>
            </a:r>
            <a:r>
              <a:rPr lang="en-GB" dirty="0">
                <a:solidFill>
                  <a:srgbClr val="0B0080"/>
                </a:solidFill>
                <a:latin typeface="Arial" panose="020B0604020202020204" pitchFamily="34" charset="0"/>
                <a:hlinkClick r:id="rId3" tooltip="Statistical model"/>
              </a:rPr>
              <a:t>statistical model</a:t>
            </a:r>
            <a:r>
              <a:rPr lang="en-GB" dirty="0">
                <a:solidFill>
                  <a:srgbClr val="222222"/>
                </a:solidFill>
                <a:latin typeface="Arial" panose="020B0604020202020204" pitchFamily="34" charset="0"/>
              </a:rPr>
              <a:t> to a </a:t>
            </a:r>
            <a:r>
              <a:rPr lang="en-GB" dirty="0">
                <a:solidFill>
                  <a:srgbClr val="0B0080"/>
                </a:solidFill>
                <a:latin typeface="Arial" panose="020B0604020202020204" pitchFamily="34" charset="0"/>
                <a:hlinkClick r:id="rId4" tooltip="Sample (statistics)"/>
              </a:rPr>
              <a:t>sample of data</a:t>
            </a:r>
            <a:r>
              <a:rPr lang="en-GB" dirty="0">
                <a:solidFill>
                  <a:srgbClr val="222222"/>
                </a:solidFill>
                <a:latin typeface="Arial" panose="020B0604020202020204" pitchFamily="34" charset="0"/>
              </a:rPr>
              <a:t> for given values of the unknown </a:t>
            </a:r>
            <a:r>
              <a:rPr lang="en-GB" dirty="0">
                <a:solidFill>
                  <a:srgbClr val="0B0080"/>
                </a:solidFill>
                <a:latin typeface="Arial" panose="020B0604020202020204" pitchFamily="34" charset="0"/>
                <a:hlinkClick r:id="rId5" tooltip="Statistical parameter"/>
              </a:rPr>
              <a:t>parameters</a:t>
            </a:r>
            <a:r>
              <a:rPr lang="en-GB" dirty="0">
                <a:solidFill>
                  <a:srgbClr val="222222"/>
                </a:solidFill>
                <a:latin typeface="Arial" panose="020B0604020202020204" pitchFamily="34" charset="0"/>
              </a:rPr>
              <a:t>. It is formed from the </a:t>
            </a:r>
            <a:r>
              <a:rPr lang="en-GB" dirty="0">
                <a:solidFill>
                  <a:srgbClr val="0B0080"/>
                </a:solidFill>
                <a:latin typeface="Arial" panose="020B0604020202020204" pitchFamily="34" charset="0"/>
                <a:hlinkClick r:id="rId6" tooltip="Joint probability distribution"/>
              </a:rPr>
              <a:t>joint probability distribution</a:t>
            </a:r>
            <a:r>
              <a:rPr lang="en-GB" dirty="0">
                <a:solidFill>
                  <a:srgbClr val="222222"/>
                </a:solidFill>
                <a:latin typeface="Arial" panose="020B0604020202020204" pitchFamily="34" charset="0"/>
              </a:rPr>
              <a:t> of the sample</a:t>
            </a:r>
            <a:endParaRPr lang="en-CH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12603B-9715-9340-9FF8-A7C7F1FDAE7F}"/>
              </a:ext>
            </a:extLst>
          </p:cNvPr>
          <p:cNvSpPr txBox="1"/>
          <p:nvPr/>
        </p:nvSpPr>
        <p:spPr>
          <a:xfrm>
            <a:off x="520940" y="2078148"/>
            <a:ext cx="9940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dirty="0"/>
              <a:t>S</a:t>
            </a:r>
            <a:r>
              <a:rPr lang="en-GB" dirty="0" err="1"/>
              <a:t>i</a:t>
            </a:r>
            <a:r>
              <a:rPr lang="en-CH" dirty="0"/>
              <a:t>mple example: Toss a coin three times, and get three heads what is the likelihood that the coint is fair?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DCF35A9-60BF-594E-A32E-FAA6B7FB1406}"/>
                  </a:ext>
                </a:extLst>
              </p:cNvPr>
              <p:cNvSpPr txBox="1"/>
              <p:nvPr/>
            </p:nvSpPr>
            <p:spPr>
              <a:xfrm>
                <a:off x="520940" y="2667726"/>
                <a:ext cx="11331756" cy="14773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P</a:t>
                </a:r>
                <a:r>
                  <a:rPr lang="en-CH" dirty="0"/>
                  <a:t>robability of one head if coint is fair is p=0.5</a:t>
                </a:r>
              </a:p>
              <a:p>
                <a:endParaRPr lang="en-CH" dirty="0"/>
              </a:p>
              <a:p>
                <a:r>
                  <a:rPr lang="en-CH" dirty="0"/>
                  <a:t>The probability of three heads if the coin is fair is the joint probability of three independ</a:t>
                </a:r>
                <a:r>
                  <a:rPr lang="en-GB" dirty="0"/>
                  <a:t>e</a:t>
                </a:r>
                <a:r>
                  <a:rPr lang="en-CH" dirty="0"/>
                  <a:t>nt tosses, so you multiply t</a:t>
                </a:r>
                <a:r>
                  <a:rPr lang="en-GB" dirty="0"/>
                  <a:t>he </a:t>
                </a:r>
              </a:p>
              <a:p>
                <a:r>
                  <a:rPr lang="en-GB" dirty="0"/>
                  <a:t>Individual probabilities together: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CH" b="0" i="0" smtClean="0"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de-CH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=3</m:t>
                          </m:r>
                        </m:e>
                      </m:d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de-CH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de-CH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de-CH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de-CH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de-CH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de-CH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CH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de-CH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de-CH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=0.125</m:t>
                      </m:r>
                    </m:oMath>
                  </m:oMathPara>
                </a14:m>
                <a:endParaRPr lang="en-CH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DCF35A9-60BF-594E-A32E-FAA6B7FB14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940" y="2667726"/>
                <a:ext cx="11331756" cy="1477328"/>
              </a:xfrm>
              <a:prstGeom prst="rect">
                <a:avLst/>
              </a:prstGeom>
              <a:blipFill>
                <a:blip r:embed="rId7"/>
                <a:stretch>
                  <a:fillRect l="-448" t="-1709" b="-855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09EBFCF4-845D-6847-B77A-10D7A94566FC}"/>
              </a:ext>
            </a:extLst>
          </p:cNvPr>
          <p:cNvSpPr txBox="1"/>
          <p:nvPr/>
        </p:nvSpPr>
        <p:spPr>
          <a:xfrm>
            <a:off x="481055" y="5480821"/>
            <a:ext cx="79220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/>
              <a:t>The </a:t>
            </a:r>
            <a:r>
              <a:rPr lang="de-CH" dirty="0" err="1"/>
              <a:t>likelihood</a:t>
            </a:r>
            <a:r>
              <a:rPr lang="de-CH" dirty="0"/>
              <a:t> </a:t>
            </a:r>
            <a:r>
              <a:rPr lang="de-CH" dirty="0" err="1"/>
              <a:t>turns</a:t>
            </a:r>
            <a:r>
              <a:rPr lang="de-CH" dirty="0"/>
              <a:t> </a:t>
            </a:r>
            <a:r>
              <a:rPr lang="de-CH" dirty="0" err="1"/>
              <a:t>that</a:t>
            </a:r>
            <a:r>
              <a:rPr lang="de-CH" dirty="0"/>
              <a:t> </a:t>
            </a:r>
            <a:r>
              <a:rPr lang="de-CH" dirty="0" err="1"/>
              <a:t>question</a:t>
            </a:r>
            <a:r>
              <a:rPr lang="de-CH" dirty="0"/>
              <a:t> </a:t>
            </a:r>
            <a:r>
              <a:rPr lang="de-CH" dirty="0" err="1"/>
              <a:t>around</a:t>
            </a:r>
            <a:r>
              <a:rPr lang="de-CH" dirty="0"/>
              <a:t>:</a:t>
            </a:r>
          </a:p>
          <a:p>
            <a:r>
              <a:rPr lang="de-CH" dirty="0" err="1"/>
              <a:t>What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likelihood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coin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fair </a:t>
            </a:r>
            <a:r>
              <a:rPr lang="de-CH" dirty="0" err="1"/>
              <a:t>given</a:t>
            </a:r>
            <a:r>
              <a:rPr lang="de-CH" dirty="0"/>
              <a:t> </a:t>
            </a:r>
            <a:r>
              <a:rPr lang="de-CH" dirty="0" err="1"/>
              <a:t>you</a:t>
            </a:r>
            <a:r>
              <a:rPr lang="de-CH" dirty="0"/>
              <a:t> </a:t>
            </a:r>
            <a:r>
              <a:rPr lang="de-CH" dirty="0" err="1"/>
              <a:t>have</a:t>
            </a:r>
            <a:r>
              <a:rPr lang="de-CH" dirty="0"/>
              <a:t> </a:t>
            </a:r>
            <a:r>
              <a:rPr lang="de-CH" dirty="0" err="1"/>
              <a:t>gotten</a:t>
            </a:r>
            <a:r>
              <a:rPr lang="de-CH" dirty="0"/>
              <a:t> </a:t>
            </a:r>
            <a:r>
              <a:rPr lang="de-CH" dirty="0" err="1"/>
              <a:t>three</a:t>
            </a:r>
            <a:r>
              <a:rPr lang="de-CH" dirty="0"/>
              <a:t> </a:t>
            </a:r>
            <a:r>
              <a:rPr lang="de-CH" dirty="0" err="1"/>
              <a:t>heads</a:t>
            </a:r>
            <a:r>
              <a:rPr lang="de-CH" dirty="0"/>
              <a:t> in a </a:t>
            </a:r>
            <a:r>
              <a:rPr lang="de-CH" dirty="0" err="1"/>
              <a:t>row</a:t>
            </a:r>
            <a:r>
              <a:rPr lang="de-CH" dirty="0"/>
              <a:t>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5152C3-54C0-7A4F-9658-38CCDDF4BDAE}"/>
              </a:ext>
            </a:extLst>
          </p:cNvPr>
          <p:cNvSpPr txBox="1"/>
          <p:nvPr/>
        </p:nvSpPr>
        <p:spPr>
          <a:xfrm>
            <a:off x="520940" y="4379122"/>
            <a:ext cx="8020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dirty="0"/>
              <a:t>Note this is the same as the density mass function of the binomial formula with k=3: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2188D14-068C-1A40-BEE2-3D024C05EB0C}"/>
                  </a:ext>
                </a:extLst>
              </p:cNvPr>
              <p:cNvSpPr txBox="1"/>
              <p:nvPr/>
            </p:nvSpPr>
            <p:spPr>
              <a:xfrm>
                <a:off x="3283527" y="4733514"/>
                <a:ext cx="7594258" cy="6186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𝐵</m:t>
                      </m:r>
                      <m:d>
                        <m:dPr>
                          <m:ctrlPr>
                            <a:rPr lang="de-CH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=3,</m:t>
                          </m:r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=0.5</m:t>
                          </m:r>
                        </m:e>
                      </m:d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de-CH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den>
                          </m:f>
                        </m:e>
                      </m:d>
                      <m:sSup>
                        <m:sSupPr>
                          <m:ctrlPr>
                            <a:rPr lang="de-CH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de-CH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(1−</m:t>
                          </m:r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de-CH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num>
                            <m:den>
                              <m: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</m:e>
                      </m:d>
                      <m:sSup>
                        <m:sSupPr>
                          <m:ctrlPr>
                            <a:rPr lang="de-CH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0.5</m:t>
                          </m:r>
                        </m:e>
                        <m:sup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sSup>
                        <m:sSupPr>
                          <m:ctrlPr>
                            <a:rPr lang="de-CH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0.5</m:t>
                          </m:r>
                        </m:e>
                        <m:sup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(3−3)</m:t>
                          </m:r>
                        </m:sup>
                      </m:sSup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de-CH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0.5</m:t>
                          </m:r>
                        </m:e>
                        <m:sup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=0.125</m:t>
                      </m:r>
                    </m:oMath>
                  </m:oMathPara>
                </a14:m>
                <a:endParaRPr lang="en-CH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2188D14-068C-1A40-BEE2-3D024C05EB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3527" y="4733514"/>
                <a:ext cx="7594258" cy="618631"/>
              </a:xfrm>
              <a:prstGeom prst="rect">
                <a:avLst/>
              </a:prstGeom>
              <a:blipFill>
                <a:blip r:embed="rId8"/>
                <a:stretch>
                  <a:fillRect b="-2041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E5C08C2-D464-294A-ADE0-D1CFFD01E897}"/>
                  </a:ext>
                </a:extLst>
              </p:cNvPr>
              <p:cNvSpPr txBox="1"/>
              <p:nvPr/>
            </p:nvSpPr>
            <p:spPr>
              <a:xfrm>
                <a:off x="1745588" y="6247249"/>
                <a:ext cx="7385099" cy="4269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CH" b="0" dirty="0"/>
                  <a:t>L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de-CH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=0.5</m:t>
                        </m:r>
                      </m:e>
                    </m:d>
                    <m:r>
                      <a:rPr lang="de-CH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=3)=</m:t>
                    </m:r>
                    <m:d>
                      <m:dPr>
                        <m:ctrlPr>
                          <a:rPr lang="de-CH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de-CH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e-CH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de-CH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den>
                        </m:f>
                      </m:e>
                    </m:d>
                    <m:sSup>
                      <m:sSupPr>
                        <m:ctrlPr>
                          <a:rPr lang="de-CH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de-CH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de-CH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(1−</m:t>
                        </m:r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de-CH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de-CH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de-CH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e-CH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num>
                          <m:den>
                            <m:r>
                              <a:rPr lang="de-CH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den>
                        </m:f>
                      </m:e>
                    </m:d>
                    <m:sSup>
                      <m:sSupPr>
                        <m:ctrlPr>
                          <a:rPr lang="de-CH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0.5</m:t>
                        </m:r>
                      </m:e>
                      <m:sup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sSup>
                      <m:sSupPr>
                        <m:ctrlPr>
                          <a:rPr lang="de-CH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0.5</m:t>
                        </m:r>
                      </m:e>
                      <m:sup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(3−3)</m:t>
                        </m:r>
                      </m:sup>
                    </m:sSup>
                    <m:r>
                      <a:rPr lang="de-CH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de-CH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0.5</m:t>
                        </m:r>
                      </m:e>
                      <m:sup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de-CH" b="0" i="1" smtClean="0">
                        <a:latin typeface="Cambria Math" panose="02040503050406030204" pitchFamily="18" charset="0"/>
                      </a:rPr>
                      <m:t>=0.125</m:t>
                    </m:r>
                  </m:oMath>
                </a14:m>
                <a:endParaRPr lang="en-CH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E5C08C2-D464-294A-ADE0-D1CFFD01E8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5588" y="6247249"/>
                <a:ext cx="7385099" cy="426912"/>
              </a:xfrm>
              <a:prstGeom prst="rect">
                <a:avLst/>
              </a:prstGeom>
              <a:blipFill>
                <a:blip r:embed="rId9"/>
                <a:stretch>
                  <a:fillRect l="-515" b="-11765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149238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EFED2D2B-7956-3F4F-907C-D29EC67B1734}"/>
              </a:ext>
            </a:extLst>
          </p:cNvPr>
          <p:cNvSpPr/>
          <p:nvPr/>
        </p:nvSpPr>
        <p:spPr>
          <a:xfrm>
            <a:off x="8207022" y="5187451"/>
            <a:ext cx="609600" cy="48551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1085DB-944E-BA4D-8733-3C7237EC0164}"/>
              </a:ext>
            </a:extLst>
          </p:cNvPr>
          <p:cNvSpPr txBox="1"/>
          <p:nvPr/>
        </p:nvSpPr>
        <p:spPr>
          <a:xfrm>
            <a:off x="471055" y="249382"/>
            <a:ext cx="49298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2800" b="1" dirty="0"/>
              <a:t>Maximum likelihood estimation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80D3CC-42CF-8241-A052-18B03CA8DEBC}"/>
              </a:ext>
            </a:extLst>
          </p:cNvPr>
          <p:cNvSpPr txBox="1"/>
          <p:nvPr/>
        </p:nvSpPr>
        <p:spPr>
          <a:xfrm>
            <a:off x="471055" y="772602"/>
            <a:ext cx="109578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maximum likelihood estimation</a:t>
            </a:r>
            <a:r>
              <a:rPr lang="en-GB" dirty="0"/>
              <a:t> (</a:t>
            </a:r>
            <a:r>
              <a:rPr lang="en-GB" b="1" dirty="0"/>
              <a:t>MLE</a:t>
            </a:r>
            <a:r>
              <a:rPr lang="en-GB" dirty="0"/>
              <a:t>) is a method of </a:t>
            </a:r>
            <a:r>
              <a:rPr lang="en-GB" dirty="0">
                <a:hlinkClick r:id="rId2" tooltip="Estimation theory"/>
              </a:rPr>
              <a:t>estimating</a:t>
            </a:r>
            <a:r>
              <a:rPr lang="en-GB" dirty="0"/>
              <a:t> the </a:t>
            </a:r>
            <a:r>
              <a:rPr lang="en-GB" dirty="0">
                <a:hlinkClick r:id="rId3" tooltip="Statistical parameter"/>
              </a:rPr>
              <a:t>parameters</a:t>
            </a:r>
            <a:r>
              <a:rPr lang="en-GB" dirty="0"/>
              <a:t> of a </a:t>
            </a:r>
            <a:r>
              <a:rPr lang="en-GB" dirty="0">
                <a:hlinkClick r:id="rId4" tooltip="Probability distribution"/>
              </a:rPr>
              <a:t>probability distribution</a:t>
            </a:r>
            <a:r>
              <a:rPr lang="en-GB" dirty="0"/>
              <a:t> by </a:t>
            </a:r>
            <a:r>
              <a:rPr lang="en-GB" dirty="0">
                <a:hlinkClick r:id="rId5" tooltip="Mathematical optimization"/>
              </a:rPr>
              <a:t>maximizing</a:t>
            </a:r>
            <a:r>
              <a:rPr lang="en-GB" dirty="0"/>
              <a:t> a </a:t>
            </a:r>
            <a:r>
              <a:rPr lang="en-GB" dirty="0">
                <a:hlinkClick r:id="rId6" tooltip="Likelihood function"/>
              </a:rPr>
              <a:t>likelihood function</a:t>
            </a:r>
            <a:r>
              <a:rPr lang="en-GB" dirty="0"/>
              <a:t>, so that under the assumed </a:t>
            </a:r>
            <a:r>
              <a:rPr lang="en-GB" dirty="0">
                <a:hlinkClick r:id="rId7" tooltip="Statistical model"/>
              </a:rPr>
              <a:t>statistical model</a:t>
            </a:r>
            <a:r>
              <a:rPr lang="en-GB" dirty="0"/>
              <a:t> the </a:t>
            </a:r>
            <a:r>
              <a:rPr lang="en-GB" dirty="0">
                <a:hlinkClick r:id="rId8" tooltip="Realization (probability)"/>
              </a:rPr>
              <a:t>observed data</a:t>
            </a:r>
            <a:r>
              <a:rPr lang="en-GB" dirty="0"/>
              <a:t> is most probable.</a:t>
            </a:r>
            <a:endParaRPr lang="en-CH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226D73-726C-8D4F-9520-6B5EBD6C2743}"/>
              </a:ext>
            </a:extLst>
          </p:cNvPr>
          <p:cNvSpPr txBox="1"/>
          <p:nvPr/>
        </p:nvSpPr>
        <p:spPr>
          <a:xfrm>
            <a:off x="514985" y="1849820"/>
            <a:ext cx="1028679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dirty="0"/>
              <a:t>So we saw that the likelihood the coin was fair was fairly small: L(p=0.5)=0.125</a:t>
            </a:r>
          </a:p>
          <a:p>
            <a:endParaRPr lang="en-CH" dirty="0"/>
          </a:p>
          <a:p>
            <a:r>
              <a:rPr lang="en-CH" dirty="0"/>
              <a:t>Maximum likelihood estimates what is the most likely bias the coin has given we have three heads in a row?</a:t>
            </a:r>
          </a:p>
          <a:p>
            <a:r>
              <a:rPr lang="en-CH" dirty="0"/>
              <a:t>L(p|k=3) </a:t>
            </a:r>
          </a:p>
          <a:p>
            <a:r>
              <a:rPr lang="en-CH" dirty="0"/>
              <a:t>This is the maximum point of the likelihood function.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3AEA07-4ECE-534E-91E9-0714465A89BA}"/>
              </a:ext>
            </a:extLst>
          </p:cNvPr>
          <p:cNvSpPr txBox="1"/>
          <p:nvPr/>
        </p:nvSpPr>
        <p:spPr>
          <a:xfrm>
            <a:off x="568036" y="3650673"/>
            <a:ext cx="3975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dirty="0"/>
              <a:t>Our likelihood function for 3 heads was: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DB2C549-B600-8E47-B192-12AF39BAADE8}"/>
                  </a:ext>
                </a:extLst>
              </p:cNvPr>
              <p:cNvSpPr txBox="1"/>
              <p:nvPr/>
            </p:nvSpPr>
            <p:spPr>
              <a:xfrm>
                <a:off x="514985" y="5187451"/>
                <a:ext cx="9353907" cy="4855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H" dirty="0"/>
                  <a:t>To find the maximum, we take the derivative and set it to 0. Some maths gives us:  </a:t>
                </a:r>
                <a14:m>
                  <m:oMath xmlns:m="http://schemas.openxmlformats.org/officeDocument/2006/math">
                    <m:r>
                      <a:rPr lang="de-CH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CH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num>
                      <m:den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r>
                      <a:rPr lang="de-CH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de-CH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de-CH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CH" dirty="0"/>
                  <a:t> 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DB2C549-B600-8E47-B192-12AF39BAAD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985" y="5187451"/>
                <a:ext cx="9353907" cy="485518"/>
              </a:xfrm>
              <a:prstGeom prst="rect">
                <a:avLst/>
              </a:prstGeom>
              <a:blipFill>
                <a:blip r:embed="rId9"/>
                <a:stretch>
                  <a:fillRect l="-543" b="-5128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FBC257BC-75A0-084C-9E06-DD8DDF7AA2CD}"/>
              </a:ext>
            </a:extLst>
          </p:cNvPr>
          <p:cNvSpPr txBox="1"/>
          <p:nvPr/>
        </p:nvSpPr>
        <p:spPr>
          <a:xfrm>
            <a:off x="471055" y="4252672"/>
            <a:ext cx="113709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dirty="0"/>
              <a:t>We don’t like multiplying lots of small numbers so we take the log of both sides and simplify to get the log likelihood function: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4BBAD94-5B4D-6840-8309-CFF51A475F96}"/>
                  </a:ext>
                </a:extLst>
              </p:cNvPr>
              <p:cNvSpPr txBox="1"/>
              <p:nvPr/>
            </p:nvSpPr>
            <p:spPr>
              <a:xfrm>
                <a:off x="5658380" y="3636827"/>
                <a:ext cx="3355534" cy="4197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CH" b="0" dirty="0"/>
                  <a:t>L(</a:t>
                </a:r>
                <a14:m>
                  <m:oMath xmlns:m="http://schemas.openxmlformats.org/officeDocument/2006/math">
                    <m:r>
                      <a:rPr lang="de-CH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=3)=</m:t>
                    </m:r>
                    <m:d>
                      <m:dPr>
                        <m:ctrlPr>
                          <a:rPr lang="de-CH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de-CH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e-CH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de-CH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den>
                        </m:f>
                      </m:e>
                    </m:d>
                    <m:sSup>
                      <m:sSupPr>
                        <m:ctrlPr>
                          <a:rPr lang="de-CH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de-CH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de-CH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(1−</m:t>
                        </m:r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endParaRPr lang="en-CH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4BBAD94-5B4D-6840-8309-CFF51A475F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8380" y="3636827"/>
                <a:ext cx="3355534" cy="419730"/>
              </a:xfrm>
              <a:prstGeom prst="rect">
                <a:avLst/>
              </a:prstGeom>
              <a:blipFill>
                <a:blip r:embed="rId10"/>
                <a:stretch>
                  <a:fillRect l="-1509" b="-17647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409B18C-AF3D-2248-86BB-7094BF38725E}"/>
                  </a:ext>
                </a:extLst>
              </p:cNvPr>
              <p:cNvSpPr txBox="1"/>
              <p:nvPr/>
            </p:nvSpPr>
            <p:spPr>
              <a:xfrm>
                <a:off x="1786953" y="4668278"/>
                <a:ext cx="52320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CH" b="0" dirty="0"/>
                  <a:t>Log(L(</a:t>
                </a:r>
                <a14:m>
                  <m:oMath xmlns:m="http://schemas.openxmlformats.org/officeDocument/2006/math">
                    <m:r>
                      <a:rPr lang="de-CH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=3))=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𝑥𝑙𝑜𝑔𝑝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+(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m:rPr>
                        <m:sty m:val="p"/>
                      </m:rPr>
                      <a:rPr lang="de-CH" b="0" i="0" smtClean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⁡(1−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CH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409B18C-AF3D-2248-86BB-7094BF3872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6953" y="4668278"/>
                <a:ext cx="5232010" cy="369332"/>
              </a:xfrm>
              <a:prstGeom prst="rect">
                <a:avLst/>
              </a:prstGeom>
              <a:blipFill>
                <a:blip r:embed="rId11"/>
                <a:stretch>
                  <a:fillRect l="-969" t="-6667" b="-23333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74C8D68F-C28D-9F45-8591-30DC19CEA6DC}"/>
              </a:ext>
            </a:extLst>
          </p:cNvPr>
          <p:cNvSpPr txBox="1"/>
          <p:nvPr/>
        </p:nvSpPr>
        <p:spPr>
          <a:xfrm>
            <a:off x="568036" y="6085398"/>
            <a:ext cx="11321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dirty="0"/>
              <a:t>i.e. given that we did one trial and got three heads in a row, it is mostly likely that the coin is completely biased to heads</a:t>
            </a:r>
          </a:p>
        </p:txBody>
      </p:sp>
    </p:spTree>
    <p:extLst>
      <p:ext uri="{BB962C8B-B14F-4D97-AF65-F5344CB8AC3E}">
        <p14:creationId xmlns:p14="http://schemas.microsoft.com/office/powerpoint/2010/main" val="2567778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AEFBD1C-2E37-604C-A66C-C33713025C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8888" y="928377"/>
            <a:ext cx="6827534" cy="445860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06741E3-A0B4-7A43-9871-C658108E4F04}"/>
              </a:ext>
            </a:extLst>
          </p:cNvPr>
          <p:cNvSpPr txBox="1"/>
          <p:nvPr/>
        </p:nvSpPr>
        <p:spPr>
          <a:xfrm>
            <a:off x="827903" y="345989"/>
            <a:ext cx="7176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b="1" dirty="0"/>
              <a:t>Proof that the mean of the Poisson distribution maximises the likelihood: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921AA62-A811-0F47-922A-0A6292E0C9AE}"/>
              </a:ext>
            </a:extLst>
          </p:cNvPr>
          <p:cNvSpPr txBox="1"/>
          <p:nvPr/>
        </p:nvSpPr>
        <p:spPr>
          <a:xfrm>
            <a:off x="3954162" y="6153665"/>
            <a:ext cx="5159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…. A</a:t>
            </a:r>
            <a:r>
              <a:rPr lang="en-CH" dirty="0"/>
              <a:t> more detailed working out is on the next slide….</a:t>
            </a:r>
          </a:p>
        </p:txBody>
      </p:sp>
    </p:spTree>
    <p:extLst>
      <p:ext uri="{BB962C8B-B14F-4D97-AF65-F5344CB8AC3E}">
        <p14:creationId xmlns:p14="http://schemas.microsoft.com/office/powerpoint/2010/main" val="39226664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F52DE63-6401-A040-88A2-4477261E48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3334" y="0"/>
            <a:ext cx="9185332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35F50C6-C91E-D542-965D-1543CD82A8E6}"/>
              </a:ext>
            </a:extLst>
          </p:cNvPr>
          <p:cNvSpPr txBox="1"/>
          <p:nvPr/>
        </p:nvSpPr>
        <p:spPr>
          <a:xfrm>
            <a:off x="2764465" y="6488668"/>
            <a:ext cx="9114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dirty="0"/>
              <a:t>Dr. Nahid Sultana </a:t>
            </a:r>
            <a:r>
              <a:rPr lang="en-GB" dirty="0"/>
              <a:t>https://</a:t>
            </a:r>
            <a:r>
              <a:rPr lang="en-GB" dirty="0" err="1"/>
              <a:t>www.slideshare.net</a:t>
            </a:r>
            <a:r>
              <a:rPr lang="en-GB" dirty="0"/>
              <a:t>/</a:t>
            </a:r>
            <a:r>
              <a:rPr lang="en-GB" dirty="0" err="1"/>
              <a:t>nszakir</a:t>
            </a:r>
            <a:r>
              <a:rPr lang="en-GB" dirty="0"/>
              <a:t>/chapter-4-part4-general-probability-rules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3465276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606741E3-A0B4-7A43-9871-C658108E4F04}"/>
              </a:ext>
            </a:extLst>
          </p:cNvPr>
          <p:cNvSpPr txBox="1"/>
          <p:nvPr/>
        </p:nvSpPr>
        <p:spPr>
          <a:xfrm>
            <a:off x="827903" y="345989"/>
            <a:ext cx="7176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b="1" dirty="0"/>
              <a:t>Proof that the mean of the Poisson distribution maximises the likelihood: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29A71AF-207C-8247-82EB-1780E86A3D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903" y="895865"/>
            <a:ext cx="4901257" cy="596213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5B0F811-4B40-0441-88E8-7CB6D4AA89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5600" y="895865"/>
            <a:ext cx="4924167" cy="4924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1334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FD9908E-4E6B-AF4F-98B4-02B686F412D8}"/>
              </a:ext>
            </a:extLst>
          </p:cNvPr>
          <p:cNvSpPr txBox="1"/>
          <p:nvPr/>
        </p:nvSpPr>
        <p:spPr>
          <a:xfrm>
            <a:off x="228600" y="503896"/>
            <a:ext cx="51855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/>
              <a:t>Likelihood for the binomial distribution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9DC3DA-D876-CD47-9D1C-FEFD3010B1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923"/>
          <a:stretch/>
        </p:blipFill>
        <p:spPr>
          <a:xfrm>
            <a:off x="228600" y="1337139"/>
            <a:ext cx="5575991" cy="297768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AF61FBF-9221-5741-ACBA-AF0C7115948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" b="10812"/>
          <a:stretch/>
        </p:blipFill>
        <p:spPr>
          <a:xfrm>
            <a:off x="5918200" y="1225551"/>
            <a:ext cx="6273800" cy="3930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4304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0FB0D4F-C1BA-1B4C-A31F-2AF095F12716}"/>
              </a:ext>
            </a:extLst>
          </p:cNvPr>
          <p:cNvSpPr/>
          <p:nvPr/>
        </p:nvSpPr>
        <p:spPr>
          <a:xfrm>
            <a:off x="488731" y="207800"/>
            <a:ext cx="449135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H" sz="2800" b="1" dirty="0"/>
              <a:t>Hardy Weinberg equilibirium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F731EED-B438-D540-87B7-FC208BC813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6325" y="1466558"/>
            <a:ext cx="6985000" cy="42799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FABCCC3-BB14-3C45-8D16-697864D632F9}"/>
              </a:ext>
            </a:extLst>
          </p:cNvPr>
          <p:cNvSpPr/>
          <p:nvPr/>
        </p:nvSpPr>
        <p:spPr>
          <a:xfrm>
            <a:off x="315309" y="6302327"/>
            <a:ext cx="104840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H" dirty="0"/>
              <a:t>https://www.nature.com/scitable/knowledge/library/the-hardy-weinberg-principle-13235724/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6DC739-D594-1540-A204-392CB47D7994}"/>
              </a:ext>
            </a:extLst>
          </p:cNvPr>
          <p:cNvSpPr txBox="1"/>
          <p:nvPr/>
        </p:nvSpPr>
        <p:spPr>
          <a:xfrm>
            <a:off x="488731" y="1072055"/>
            <a:ext cx="436923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dirty="0"/>
              <a:t>Assume:</a:t>
            </a:r>
          </a:p>
          <a:p>
            <a:pPr marL="342900" indent="-342900">
              <a:buFont typeface="+mj-lt"/>
              <a:buAutoNum type="arabicPeriod"/>
            </a:pPr>
            <a:r>
              <a:rPr lang="en-CH" dirty="0"/>
              <a:t>No natural selection</a:t>
            </a:r>
          </a:p>
          <a:p>
            <a:pPr marL="342900" indent="-342900">
              <a:buFont typeface="+mj-lt"/>
              <a:buAutoNum type="arabicPeriod"/>
            </a:pPr>
            <a:r>
              <a:rPr lang="en-CH" dirty="0"/>
              <a:t>No mutation or migration</a:t>
            </a:r>
          </a:p>
          <a:p>
            <a:pPr marL="342900" indent="-342900">
              <a:buFont typeface="+mj-lt"/>
              <a:buAutoNum type="arabicPeriod"/>
            </a:pPr>
            <a:r>
              <a:rPr lang="en-CH" dirty="0"/>
              <a:t>Infinite population size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I</a:t>
            </a:r>
            <a:r>
              <a:rPr lang="en-CH" dirty="0"/>
              <a:t>ndividuals in population mate randomly</a:t>
            </a:r>
          </a:p>
          <a:p>
            <a:endParaRPr lang="en-CH" dirty="0"/>
          </a:p>
          <a:p>
            <a:endParaRPr lang="en-CH" dirty="0"/>
          </a:p>
          <a:p>
            <a:r>
              <a:rPr lang="en-CH" dirty="0"/>
              <a:t>Then:</a:t>
            </a:r>
          </a:p>
          <a:p>
            <a:pPr marL="342900" indent="-342900">
              <a:buAutoNum type="arabicPeriod"/>
            </a:pPr>
            <a:r>
              <a:rPr lang="en-GB" dirty="0"/>
              <a:t>A</a:t>
            </a:r>
            <a:r>
              <a:rPr lang="en-CH" dirty="0"/>
              <a:t>llele frequencies in population will not change from generation to generation</a:t>
            </a:r>
          </a:p>
          <a:p>
            <a:pPr marL="342900" indent="-342900">
              <a:buAutoNum type="arabicPeriod"/>
            </a:pPr>
            <a:r>
              <a:rPr lang="en-CH" dirty="0"/>
              <a:t>The expected genotype frequences of allelles p and q will be: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FE69701-D7A9-5246-AFB1-761E83D418D1}"/>
                  </a:ext>
                </a:extLst>
              </p:cNvPr>
              <p:cNvSpPr txBox="1"/>
              <p:nvPr/>
            </p:nvSpPr>
            <p:spPr>
              <a:xfrm>
                <a:off x="1184554" y="4488375"/>
                <a:ext cx="20871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CH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𝑝𝑞</m:t>
                      </m:r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de-CH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CH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FE69701-D7A9-5246-AFB1-761E83D418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4554" y="4488375"/>
                <a:ext cx="2087110" cy="369332"/>
              </a:xfrm>
              <a:prstGeom prst="rect">
                <a:avLst/>
              </a:prstGeom>
              <a:blipFill>
                <a:blip r:embed="rId3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147873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5C319F2-034C-7547-BFCA-01E1E053B6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296" y="0"/>
            <a:ext cx="4951783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F8B0A11-690A-8A4A-BA11-C35C18C1B2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2300" y="122608"/>
            <a:ext cx="4576764" cy="6735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6561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CC280F5-C244-C64F-A388-0B28CB9C8237}"/>
              </a:ext>
            </a:extLst>
          </p:cNvPr>
          <p:cNvSpPr txBox="1"/>
          <p:nvPr/>
        </p:nvSpPr>
        <p:spPr>
          <a:xfrm>
            <a:off x="474562" y="239681"/>
            <a:ext cx="20425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2400" b="1" dirty="0"/>
              <a:t>Markov chains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7AD9D0-735A-BA42-9A31-A10F4DADCE1C}"/>
              </a:ext>
            </a:extLst>
          </p:cNvPr>
          <p:cNvSpPr txBox="1"/>
          <p:nvPr/>
        </p:nvSpPr>
        <p:spPr>
          <a:xfrm>
            <a:off x="474562" y="934487"/>
            <a:ext cx="110075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dirty="0"/>
              <a:t>“finite memory process” where to know the probability of the next step, you only need to know the probability of the previous step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6F48BD8-77B3-3449-BEAD-A3120A1C40E7}"/>
              </a:ext>
            </a:extLst>
          </p:cNvPr>
          <p:cNvSpPr/>
          <p:nvPr/>
        </p:nvSpPr>
        <p:spPr>
          <a:xfrm>
            <a:off x="3206188" y="2997664"/>
            <a:ext cx="995422" cy="14699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E339995-0984-7542-8002-914392317EBF}"/>
              </a:ext>
            </a:extLst>
          </p:cNvPr>
          <p:cNvSpPr/>
          <p:nvPr/>
        </p:nvSpPr>
        <p:spPr>
          <a:xfrm>
            <a:off x="3426107" y="3472225"/>
            <a:ext cx="138896" cy="15047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450E904-6211-B547-8B18-CC7ABE0AA461}"/>
              </a:ext>
            </a:extLst>
          </p:cNvPr>
          <p:cNvSpPr/>
          <p:nvPr/>
        </p:nvSpPr>
        <p:spPr>
          <a:xfrm>
            <a:off x="3578507" y="3624625"/>
            <a:ext cx="138896" cy="15047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A5F5DE8-A4E3-E141-B354-86D215A22872}"/>
              </a:ext>
            </a:extLst>
          </p:cNvPr>
          <p:cNvSpPr/>
          <p:nvPr/>
        </p:nvSpPr>
        <p:spPr>
          <a:xfrm>
            <a:off x="3730907" y="3777025"/>
            <a:ext cx="138896" cy="150471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F22C938-D8A6-E748-9488-B071C92D88CF}"/>
              </a:ext>
            </a:extLst>
          </p:cNvPr>
          <p:cNvSpPr/>
          <p:nvPr/>
        </p:nvSpPr>
        <p:spPr>
          <a:xfrm>
            <a:off x="3883307" y="3929425"/>
            <a:ext cx="138896" cy="150471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AFB2DBB-C9FC-014C-9DB5-EDA58CC5A838}"/>
              </a:ext>
            </a:extLst>
          </p:cNvPr>
          <p:cNvSpPr/>
          <p:nvPr/>
        </p:nvSpPr>
        <p:spPr>
          <a:xfrm>
            <a:off x="3439611" y="3843579"/>
            <a:ext cx="138896" cy="150471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CA4A11E-5A3F-EE4A-AAB3-1057085C0FB3}"/>
              </a:ext>
            </a:extLst>
          </p:cNvPr>
          <p:cNvSpPr/>
          <p:nvPr/>
        </p:nvSpPr>
        <p:spPr>
          <a:xfrm>
            <a:off x="3800355" y="3396989"/>
            <a:ext cx="138896" cy="15047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B5C4027-CF6D-0E43-B498-E57E8892E7A7}"/>
              </a:ext>
            </a:extLst>
          </p:cNvPr>
          <p:cNvSpPr/>
          <p:nvPr/>
        </p:nvSpPr>
        <p:spPr>
          <a:xfrm>
            <a:off x="3952755" y="3549389"/>
            <a:ext cx="138896" cy="150471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362CD3D-CCD6-3846-BFD0-5C13AC18E978}"/>
              </a:ext>
            </a:extLst>
          </p:cNvPr>
          <p:cNvSpPr/>
          <p:nvPr/>
        </p:nvSpPr>
        <p:spPr>
          <a:xfrm>
            <a:off x="3578507" y="4062533"/>
            <a:ext cx="138896" cy="150471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C94CD48-F90A-4F46-952A-5A8DFB488326}"/>
              </a:ext>
            </a:extLst>
          </p:cNvPr>
          <p:cNvSpPr/>
          <p:nvPr/>
        </p:nvSpPr>
        <p:spPr>
          <a:xfrm>
            <a:off x="3730907" y="4214933"/>
            <a:ext cx="138896" cy="150471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2441BA3-6E4E-0742-AC83-986516B379E2}"/>
              </a:ext>
            </a:extLst>
          </p:cNvPr>
          <p:cNvSpPr/>
          <p:nvPr/>
        </p:nvSpPr>
        <p:spPr>
          <a:xfrm>
            <a:off x="3578507" y="3186717"/>
            <a:ext cx="138896" cy="15047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dirty="0">
              <a:highlight>
                <a:srgbClr val="00FF00"/>
              </a:highlight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F2AA550-5EE6-A349-AD42-3A58E6B2E23E}"/>
              </a:ext>
            </a:extLst>
          </p:cNvPr>
          <p:cNvSpPr/>
          <p:nvPr/>
        </p:nvSpPr>
        <p:spPr>
          <a:xfrm>
            <a:off x="6391154" y="2856045"/>
            <a:ext cx="524719" cy="53822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F9AFB11-85E9-C441-8A15-A3399F128212}"/>
              </a:ext>
            </a:extLst>
          </p:cNvPr>
          <p:cNvSpPr/>
          <p:nvPr/>
        </p:nvSpPr>
        <p:spPr>
          <a:xfrm>
            <a:off x="5322424" y="3852260"/>
            <a:ext cx="524719" cy="538223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CBF062C-774F-8141-916E-A22E08BF0640}"/>
              </a:ext>
            </a:extLst>
          </p:cNvPr>
          <p:cNvCxnSpPr/>
          <p:nvPr/>
        </p:nvCxnSpPr>
        <p:spPr>
          <a:xfrm flipH="1">
            <a:off x="5847143" y="3261952"/>
            <a:ext cx="518933" cy="5131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7F70F3A-4567-DE49-ADCA-5AD166150CED}"/>
              </a:ext>
            </a:extLst>
          </p:cNvPr>
          <p:cNvCxnSpPr>
            <a:cxnSpLocks/>
          </p:cNvCxnSpPr>
          <p:nvPr/>
        </p:nvCxnSpPr>
        <p:spPr>
          <a:xfrm flipV="1">
            <a:off x="5949387" y="3396989"/>
            <a:ext cx="561372" cy="5218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Freeform 29">
            <a:extLst>
              <a:ext uri="{FF2B5EF4-FFF2-40B4-BE49-F238E27FC236}">
                <a16:creationId xmlns:a16="http://schemas.microsoft.com/office/drawing/2014/main" id="{1D300B79-5D35-2D40-AF7C-40668315C8EB}"/>
              </a:ext>
            </a:extLst>
          </p:cNvPr>
          <p:cNvSpPr/>
          <p:nvPr/>
        </p:nvSpPr>
        <p:spPr>
          <a:xfrm rot="1030517">
            <a:off x="6825124" y="2556899"/>
            <a:ext cx="454579" cy="393540"/>
          </a:xfrm>
          <a:custGeom>
            <a:avLst/>
            <a:gdLst>
              <a:gd name="connsiteX0" fmla="*/ 27088 w 454579"/>
              <a:gd name="connsiteY0" fmla="*/ 312517 h 393540"/>
              <a:gd name="connsiteX1" fmla="*/ 15514 w 454579"/>
              <a:gd name="connsiteY1" fmla="*/ 115747 h 393540"/>
              <a:gd name="connsiteX2" fmla="*/ 212283 w 454579"/>
              <a:gd name="connsiteY2" fmla="*/ 0 h 393540"/>
              <a:gd name="connsiteX3" fmla="*/ 420628 w 454579"/>
              <a:gd name="connsiteY3" fmla="*/ 115747 h 393540"/>
              <a:gd name="connsiteX4" fmla="*/ 432202 w 454579"/>
              <a:gd name="connsiteY4" fmla="*/ 277793 h 393540"/>
              <a:gd name="connsiteX5" fmla="*/ 200709 w 454579"/>
              <a:gd name="connsiteY5" fmla="*/ 393540 h 393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4579" h="393540">
                <a:moveTo>
                  <a:pt x="27088" y="312517"/>
                </a:moveTo>
                <a:cubicBezTo>
                  <a:pt x="5868" y="240175"/>
                  <a:pt x="-15352" y="167833"/>
                  <a:pt x="15514" y="115747"/>
                </a:cubicBezTo>
                <a:cubicBezTo>
                  <a:pt x="46380" y="63661"/>
                  <a:pt x="144764" y="0"/>
                  <a:pt x="212283" y="0"/>
                </a:cubicBezTo>
                <a:cubicBezTo>
                  <a:pt x="279802" y="0"/>
                  <a:pt x="383975" y="69448"/>
                  <a:pt x="420628" y="115747"/>
                </a:cubicBezTo>
                <a:cubicBezTo>
                  <a:pt x="457281" y="162046"/>
                  <a:pt x="468855" y="231494"/>
                  <a:pt x="432202" y="277793"/>
                </a:cubicBezTo>
                <a:cubicBezTo>
                  <a:pt x="395549" y="324092"/>
                  <a:pt x="298129" y="358816"/>
                  <a:pt x="200709" y="393540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1" name="Freeform 30">
            <a:extLst>
              <a:ext uri="{FF2B5EF4-FFF2-40B4-BE49-F238E27FC236}">
                <a16:creationId xmlns:a16="http://schemas.microsoft.com/office/drawing/2014/main" id="{B15B192A-3B78-0F4D-9558-D6C2A294C333}"/>
              </a:ext>
            </a:extLst>
          </p:cNvPr>
          <p:cNvSpPr/>
          <p:nvPr/>
        </p:nvSpPr>
        <p:spPr>
          <a:xfrm rot="11425219">
            <a:off x="5000159" y="4375386"/>
            <a:ext cx="454579" cy="393540"/>
          </a:xfrm>
          <a:custGeom>
            <a:avLst/>
            <a:gdLst>
              <a:gd name="connsiteX0" fmla="*/ 27088 w 454579"/>
              <a:gd name="connsiteY0" fmla="*/ 312517 h 393540"/>
              <a:gd name="connsiteX1" fmla="*/ 15514 w 454579"/>
              <a:gd name="connsiteY1" fmla="*/ 115747 h 393540"/>
              <a:gd name="connsiteX2" fmla="*/ 212283 w 454579"/>
              <a:gd name="connsiteY2" fmla="*/ 0 h 393540"/>
              <a:gd name="connsiteX3" fmla="*/ 420628 w 454579"/>
              <a:gd name="connsiteY3" fmla="*/ 115747 h 393540"/>
              <a:gd name="connsiteX4" fmla="*/ 432202 w 454579"/>
              <a:gd name="connsiteY4" fmla="*/ 277793 h 393540"/>
              <a:gd name="connsiteX5" fmla="*/ 200709 w 454579"/>
              <a:gd name="connsiteY5" fmla="*/ 393540 h 393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4579" h="393540">
                <a:moveTo>
                  <a:pt x="27088" y="312517"/>
                </a:moveTo>
                <a:cubicBezTo>
                  <a:pt x="5868" y="240175"/>
                  <a:pt x="-15352" y="167833"/>
                  <a:pt x="15514" y="115747"/>
                </a:cubicBezTo>
                <a:cubicBezTo>
                  <a:pt x="46380" y="63661"/>
                  <a:pt x="144764" y="0"/>
                  <a:pt x="212283" y="0"/>
                </a:cubicBezTo>
                <a:cubicBezTo>
                  <a:pt x="279802" y="0"/>
                  <a:pt x="383975" y="69448"/>
                  <a:pt x="420628" y="115747"/>
                </a:cubicBezTo>
                <a:cubicBezTo>
                  <a:pt x="457281" y="162046"/>
                  <a:pt x="468855" y="231494"/>
                  <a:pt x="432202" y="277793"/>
                </a:cubicBezTo>
                <a:cubicBezTo>
                  <a:pt x="395549" y="324092"/>
                  <a:pt x="298129" y="358816"/>
                  <a:pt x="200709" y="393540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1B65388-D16C-AC4F-85BA-B312DE48043E}"/>
              </a:ext>
            </a:extLst>
          </p:cNvPr>
          <p:cNvSpPr txBox="1"/>
          <p:nvPr/>
        </p:nvSpPr>
        <p:spPr>
          <a:xfrm>
            <a:off x="7155053" y="2383882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</a:t>
            </a:r>
            <a:r>
              <a:rPr lang="en-CH" dirty="0"/>
              <a:t>=0.4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E1ADF57-93DC-524D-8BB9-738B83685D08}"/>
              </a:ext>
            </a:extLst>
          </p:cNvPr>
          <p:cNvSpPr txBox="1"/>
          <p:nvPr/>
        </p:nvSpPr>
        <p:spPr>
          <a:xfrm>
            <a:off x="6366076" y="3590430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</a:t>
            </a:r>
            <a:r>
              <a:rPr lang="en-CH" dirty="0"/>
              <a:t>=0.4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0360A07-A5A9-FA4F-858A-71780C7F85AF}"/>
              </a:ext>
            </a:extLst>
          </p:cNvPr>
          <p:cNvSpPr txBox="1"/>
          <p:nvPr/>
        </p:nvSpPr>
        <p:spPr>
          <a:xfrm>
            <a:off x="5524017" y="3162696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</a:t>
            </a:r>
            <a:r>
              <a:rPr lang="en-CH" dirty="0"/>
              <a:t>=0.6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126831A-D8AC-E547-80E3-EE0CC2C791AB}"/>
              </a:ext>
            </a:extLst>
          </p:cNvPr>
          <p:cNvSpPr txBox="1"/>
          <p:nvPr/>
        </p:nvSpPr>
        <p:spPr>
          <a:xfrm>
            <a:off x="4611489" y="4806791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</a:t>
            </a:r>
            <a:r>
              <a:rPr lang="en-CH" dirty="0"/>
              <a:t>=0.6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A25E2DB-0B70-7B4B-ABE1-5C0E5925DB5A}"/>
              </a:ext>
            </a:extLst>
          </p:cNvPr>
          <p:cNvSpPr txBox="1"/>
          <p:nvPr/>
        </p:nvSpPr>
        <p:spPr>
          <a:xfrm>
            <a:off x="474562" y="1779769"/>
            <a:ext cx="110075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dirty="0"/>
              <a:t>Imagine picking coloured balls out of a box, with replacement. If you have picked a ball of a certain colour (and put it back), what is the probability of picking out another ball of the same colour?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F4E6C38-232A-A345-9187-404A47A02C08}"/>
              </a:ext>
            </a:extLst>
          </p:cNvPr>
          <p:cNvSpPr txBox="1"/>
          <p:nvPr/>
        </p:nvSpPr>
        <p:spPr>
          <a:xfrm>
            <a:off x="377083" y="5340995"/>
            <a:ext cx="110075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dirty="0"/>
              <a:t>The new probability depends on the previous step: what was the first colour you picked? </a:t>
            </a:r>
            <a:r>
              <a:rPr lang="en-GB" dirty="0"/>
              <a:t>If it was yellow, then the probability of picking out the same colour ball is 0.6. If it was red, the probability is 0.4.</a:t>
            </a:r>
            <a:endParaRPr lang="en-CH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5055129-C136-1449-BEAC-C7E73E0A0A1E}"/>
              </a:ext>
            </a:extLst>
          </p:cNvPr>
          <p:cNvSpPr txBox="1"/>
          <p:nvPr/>
        </p:nvSpPr>
        <p:spPr>
          <a:xfrm>
            <a:off x="377083" y="6177069"/>
            <a:ext cx="110075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 err="1"/>
              <a:t>If</a:t>
            </a:r>
            <a:r>
              <a:rPr lang="de-CH" dirty="0"/>
              <a:t> </a:t>
            </a:r>
            <a:r>
              <a:rPr lang="de-CH" dirty="0" err="1"/>
              <a:t>you</a:t>
            </a:r>
            <a:r>
              <a:rPr lang="de-CH" dirty="0"/>
              <a:t> do </a:t>
            </a:r>
            <a:r>
              <a:rPr lang="de-CH" dirty="0" err="1"/>
              <a:t>this</a:t>
            </a:r>
            <a:r>
              <a:rPr lang="de-CH" dirty="0"/>
              <a:t> 100 </a:t>
            </a:r>
            <a:r>
              <a:rPr lang="de-CH" dirty="0" err="1"/>
              <a:t>times</a:t>
            </a:r>
            <a:r>
              <a:rPr lang="de-CH" dirty="0"/>
              <a:t>, </a:t>
            </a:r>
            <a:r>
              <a:rPr lang="de-CH" dirty="0" err="1"/>
              <a:t>the</a:t>
            </a:r>
            <a:r>
              <a:rPr lang="de-CH" dirty="0"/>
              <a:t> 101th </a:t>
            </a:r>
            <a:r>
              <a:rPr lang="de-CH" dirty="0" err="1"/>
              <a:t>probability</a:t>
            </a:r>
            <a:r>
              <a:rPr lang="de-CH" dirty="0"/>
              <a:t> will </a:t>
            </a:r>
            <a:r>
              <a:rPr lang="de-CH" dirty="0" err="1"/>
              <a:t>only</a:t>
            </a:r>
            <a:r>
              <a:rPr lang="de-CH" dirty="0"/>
              <a:t> </a:t>
            </a:r>
            <a:r>
              <a:rPr lang="de-CH" dirty="0" err="1"/>
              <a:t>depend</a:t>
            </a:r>
            <a:r>
              <a:rPr lang="de-CH" dirty="0"/>
              <a:t> on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colour</a:t>
            </a:r>
            <a:r>
              <a:rPr lang="de-CH" dirty="0"/>
              <a:t> </a:t>
            </a:r>
            <a:r>
              <a:rPr lang="de-CH" dirty="0" err="1"/>
              <a:t>picked</a:t>
            </a:r>
            <a:r>
              <a:rPr lang="de-CH" dirty="0"/>
              <a:t> in </a:t>
            </a:r>
            <a:r>
              <a:rPr lang="de-CH" dirty="0" err="1"/>
              <a:t>the</a:t>
            </a:r>
            <a:r>
              <a:rPr lang="de-CH" dirty="0"/>
              <a:t> 100th pick… not on </a:t>
            </a:r>
            <a:r>
              <a:rPr lang="de-CH" dirty="0" err="1"/>
              <a:t>the</a:t>
            </a:r>
            <a:r>
              <a:rPr lang="de-CH" dirty="0"/>
              <a:t> 99 </a:t>
            </a:r>
            <a:r>
              <a:rPr lang="de-CH" dirty="0" err="1"/>
              <a:t>picks</a:t>
            </a:r>
            <a:r>
              <a:rPr lang="de-CH" dirty="0"/>
              <a:t> </a:t>
            </a:r>
            <a:r>
              <a:rPr lang="de-CH" dirty="0" err="1"/>
              <a:t>before</a:t>
            </a:r>
            <a:r>
              <a:rPr lang="de-CH" dirty="0"/>
              <a:t>. i.e. finite </a:t>
            </a:r>
            <a:r>
              <a:rPr lang="de-CH" dirty="0" err="1"/>
              <a:t>memory</a:t>
            </a:r>
            <a:endParaRPr lang="en-CH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5A77481-F26B-6A46-88CA-2646CA7BB67C}"/>
              </a:ext>
            </a:extLst>
          </p:cNvPr>
          <p:cNvSpPr txBox="1"/>
          <p:nvPr/>
        </p:nvSpPr>
        <p:spPr>
          <a:xfrm>
            <a:off x="8947230" y="3261161"/>
            <a:ext cx="292477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“T</a:t>
            </a:r>
            <a:r>
              <a:rPr lang="en-CH" dirty="0"/>
              <a:t>ransition probabiliities”</a:t>
            </a:r>
          </a:p>
          <a:p>
            <a:r>
              <a:rPr lang="en-GB" dirty="0"/>
              <a:t>P</a:t>
            </a:r>
            <a:r>
              <a:rPr lang="en-CH" dirty="0"/>
              <a:t>robability of going from one</a:t>
            </a:r>
          </a:p>
          <a:p>
            <a:r>
              <a:rPr lang="en-GB" dirty="0"/>
              <a:t>s</a:t>
            </a:r>
            <a:r>
              <a:rPr lang="en-CH" dirty="0"/>
              <a:t>tate to another.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D950A759-27DE-874B-95A5-4F6822341492}"/>
              </a:ext>
            </a:extLst>
          </p:cNvPr>
          <p:cNvCxnSpPr/>
          <p:nvPr/>
        </p:nvCxnSpPr>
        <p:spPr>
          <a:xfrm>
            <a:off x="9225023" y="3064476"/>
            <a:ext cx="50928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Freeform 42">
            <a:extLst>
              <a:ext uri="{FF2B5EF4-FFF2-40B4-BE49-F238E27FC236}">
                <a16:creationId xmlns:a16="http://schemas.microsoft.com/office/drawing/2014/main" id="{82C91F45-DF95-CF43-AE73-0366189F6BB7}"/>
              </a:ext>
            </a:extLst>
          </p:cNvPr>
          <p:cNvSpPr/>
          <p:nvPr/>
        </p:nvSpPr>
        <p:spPr>
          <a:xfrm rot="1030517">
            <a:off x="10172136" y="2907498"/>
            <a:ext cx="454579" cy="393540"/>
          </a:xfrm>
          <a:custGeom>
            <a:avLst/>
            <a:gdLst>
              <a:gd name="connsiteX0" fmla="*/ 27088 w 454579"/>
              <a:gd name="connsiteY0" fmla="*/ 312517 h 393540"/>
              <a:gd name="connsiteX1" fmla="*/ 15514 w 454579"/>
              <a:gd name="connsiteY1" fmla="*/ 115747 h 393540"/>
              <a:gd name="connsiteX2" fmla="*/ 212283 w 454579"/>
              <a:gd name="connsiteY2" fmla="*/ 0 h 393540"/>
              <a:gd name="connsiteX3" fmla="*/ 420628 w 454579"/>
              <a:gd name="connsiteY3" fmla="*/ 115747 h 393540"/>
              <a:gd name="connsiteX4" fmla="*/ 432202 w 454579"/>
              <a:gd name="connsiteY4" fmla="*/ 277793 h 393540"/>
              <a:gd name="connsiteX5" fmla="*/ 200709 w 454579"/>
              <a:gd name="connsiteY5" fmla="*/ 393540 h 393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4579" h="393540">
                <a:moveTo>
                  <a:pt x="27088" y="312517"/>
                </a:moveTo>
                <a:cubicBezTo>
                  <a:pt x="5868" y="240175"/>
                  <a:pt x="-15352" y="167833"/>
                  <a:pt x="15514" y="115747"/>
                </a:cubicBezTo>
                <a:cubicBezTo>
                  <a:pt x="46380" y="63661"/>
                  <a:pt x="144764" y="0"/>
                  <a:pt x="212283" y="0"/>
                </a:cubicBezTo>
                <a:cubicBezTo>
                  <a:pt x="279802" y="0"/>
                  <a:pt x="383975" y="69448"/>
                  <a:pt x="420628" y="115747"/>
                </a:cubicBezTo>
                <a:cubicBezTo>
                  <a:pt x="457281" y="162046"/>
                  <a:pt x="468855" y="231494"/>
                  <a:pt x="432202" y="277793"/>
                </a:cubicBezTo>
                <a:cubicBezTo>
                  <a:pt x="395549" y="324092"/>
                  <a:pt x="298129" y="358816"/>
                  <a:pt x="200709" y="393540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6059818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E2A4E6F-E73B-364B-AD67-B498BB5914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8324" y="233438"/>
            <a:ext cx="8652623" cy="211971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41BF540-953A-0844-944E-953D820EFB76}"/>
              </a:ext>
            </a:extLst>
          </p:cNvPr>
          <p:cNvSpPr txBox="1"/>
          <p:nvPr/>
        </p:nvSpPr>
        <p:spPr>
          <a:xfrm>
            <a:off x="712003" y="382772"/>
            <a:ext cx="17194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2800" b="1" dirty="0"/>
              <a:t>Bayes rule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8B9975F-1083-6D4D-81AE-B49D2BD74EEF}"/>
              </a:ext>
            </a:extLst>
          </p:cNvPr>
          <p:cNvGrpSpPr/>
          <p:nvPr/>
        </p:nvGrpSpPr>
        <p:grpSpPr>
          <a:xfrm>
            <a:off x="428626" y="2883569"/>
            <a:ext cx="3471836" cy="3470086"/>
            <a:chOff x="785813" y="1812006"/>
            <a:chExt cx="3471836" cy="347008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1B21014-6131-574A-9D95-31D6D94B58AB}"/>
                </a:ext>
              </a:extLst>
            </p:cNvPr>
            <p:cNvSpPr txBox="1"/>
            <p:nvPr/>
          </p:nvSpPr>
          <p:spPr>
            <a:xfrm>
              <a:off x="785813" y="3271838"/>
              <a:ext cx="965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H" dirty="0"/>
                <a:t>weather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E1EE4A5-E125-F44E-813B-AE0F6B38399A}"/>
                </a:ext>
              </a:extLst>
            </p:cNvPr>
            <p:cNvSpPr txBox="1"/>
            <p:nvPr/>
          </p:nvSpPr>
          <p:spPr>
            <a:xfrm>
              <a:off x="2224088" y="2452687"/>
              <a:ext cx="8050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H" dirty="0"/>
                <a:t>cloudy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D20EBCE-3CB5-FA4B-852C-86F8CC8C9DA2}"/>
                </a:ext>
              </a:extLst>
            </p:cNvPr>
            <p:cNvSpPr txBox="1"/>
            <p:nvPr/>
          </p:nvSpPr>
          <p:spPr>
            <a:xfrm>
              <a:off x="2195680" y="4162426"/>
              <a:ext cx="10198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H" dirty="0"/>
                <a:t>sunshine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EB24890-1E4D-ED44-BE9D-14C048320039}"/>
                </a:ext>
              </a:extLst>
            </p:cNvPr>
            <p:cNvSpPr txBox="1"/>
            <p:nvPr/>
          </p:nvSpPr>
          <p:spPr>
            <a:xfrm>
              <a:off x="3712243" y="3595153"/>
              <a:ext cx="5454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H" dirty="0"/>
                <a:t>rain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D515934-C772-DA4B-A65F-922C6E3294F3}"/>
                </a:ext>
              </a:extLst>
            </p:cNvPr>
            <p:cNvSpPr txBox="1"/>
            <p:nvPr/>
          </p:nvSpPr>
          <p:spPr>
            <a:xfrm>
              <a:off x="3698517" y="4912760"/>
              <a:ext cx="4919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H" dirty="0"/>
                <a:t>dry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5C1BC095-8E09-0F49-A1E3-BC485B4FFA5E}"/>
                </a:ext>
              </a:extLst>
            </p:cNvPr>
            <p:cNvCxnSpPr/>
            <p:nvPr/>
          </p:nvCxnSpPr>
          <p:spPr>
            <a:xfrm>
              <a:off x="1643063" y="3641170"/>
              <a:ext cx="552617" cy="52125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1E71E13C-997D-5841-8216-4271EC6B7F33}"/>
                </a:ext>
              </a:extLst>
            </p:cNvPr>
            <p:cNvCxnSpPr/>
            <p:nvPr/>
          </p:nvCxnSpPr>
          <p:spPr>
            <a:xfrm>
              <a:off x="3145900" y="4560334"/>
              <a:ext cx="552617" cy="52125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61C1314-E30B-E641-BBA2-F57BA4DFB7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71471" y="2774633"/>
              <a:ext cx="552617" cy="52125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07C762CA-4C4B-584E-95B3-DE8A559EFE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59626" y="3768746"/>
              <a:ext cx="552617" cy="52125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4AF735C-5906-C948-8135-1B6707B490FF}"/>
                </a:ext>
              </a:extLst>
            </p:cNvPr>
            <p:cNvSpPr txBox="1"/>
            <p:nvPr/>
          </p:nvSpPr>
          <p:spPr>
            <a:xfrm>
              <a:off x="3652584" y="1812006"/>
              <a:ext cx="5454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H" dirty="0"/>
                <a:t>rain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79DC420-9D2D-1043-B2CD-812BDFC13E34}"/>
                </a:ext>
              </a:extLst>
            </p:cNvPr>
            <p:cNvSpPr txBox="1"/>
            <p:nvPr/>
          </p:nvSpPr>
          <p:spPr>
            <a:xfrm>
              <a:off x="3638858" y="3129613"/>
              <a:ext cx="4919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H" dirty="0"/>
                <a:t>dry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F7D3EDC7-F655-DF48-A3A2-7C2D139B4111}"/>
                </a:ext>
              </a:extLst>
            </p:cNvPr>
            <p:cNvCxnSpPr/>
            <p:nvPr/>
          </p:nvCxnSpPr>
          <p:spPr>
            <a:xfrm>
              <a:off x="3086241" y="2777187"/>
              <a:ext cx="552617" cy="52125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630966A4-36F3-0F4D-9DCF-CBF390A2FC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99967" y="1985599"/>
              <a:ext cx="552617" cy="52125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9A0195F-AA72-7D42-AB3C-046D71F1BCA1}"/>
                </a:ext>
              </a:extLst>
            </p:cNvPr>
            <p:cNvSpPr txBox="1"/>
            <p:nvPr/>
          </p:nvSpPr>
          <p:spPr>
            <a:xfrm>
              <a:off x="1470339" y="3905759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H" dirty="0"/>
                <a:t>0.8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B2CF52D-C993-FC43-A16B-04A676E231C2}"/>
                </a:ext>
              </a:extLst>
            </p:cNvPr>
            <p:cNvSpPr txBox="1"/>
            <p:nvPr/>
          </p:nvSpPr>
          <p:spPr>
            <a:xfrm>
              <a:off x="1496296" y="2683106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H" dirty="0"/>
                <a:t>0.2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57E8929-470F-9546-B973-5AE4BA117656}"/>
                </a:ext>
              </a:extLst>
            </p:cNvPr>
            <p:cNvSpPr txBox="1"/>
            <p:nvPr/>
          </p:nvSpPr>
          <p:spPr>
            <a:xfrm>
              <a:off x="2918795" y="1857911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H" dirty="0"/>
                <a:t>0.7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0CA75CB-B28C-954E-8B2E-0D41DC4FF118}"/>
                </a:ext>
              </a:extLst>
            </p:cNvPr>
            <p:cNvSpPr txBox="1"/>
            <p:nvPr/>
          </p:nvSpPr>
          <p:spPr>
            <a:xfrm>
              <a:off x="2901248" y="2977158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H" dirty="0"/>
                <a:t>0.3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D502327-47E1-BB48-990F-716948130A8D}"/>
                </a:ext>
              </a:extLst>
            </p:cNvPr>
            <p:cNvSpPr txBox="1"/>
            <p:nvPr/>
          </p:nvSpPr>
          <p:spPr>
            <a:xfrm>
              <a:off x="2945796" y="4678414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H" dirty="0"/>
                <a:t>0.9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E9E1E5E-BA47-6242-BCF3-FF0E1AF699F0}"/>
                </a:ext>
              </a:extLst>
            </p:cNvPr>
            <p:cNvSpPr txBox="1"/>
            <p:nvPr/>
          </p:nvSpPr>
          <p:spPr>
            <a:xfrm>
              <a:off x="2886137" y="3777007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H" dirty="0"/>
                <a:t>0.1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255F6E69-B912-C24C-A66E-19C6BFDDAAD2}"/>
              </a:ext>
            </a:extLst>
          </p:cNvPr>
          <p:cNvSpPr txBox="1"/>
          <p:nvPr/>
        </p:nvSpPr>
        <p:spPr>
          <a:xfrm>
            <a:off x="4178031" y="2872496"/>
            <a:ext cx="2869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dirty="0"/>
              <a:t>P(rain|cloudy)=0.2*0.7=0.14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8D01729-981F-3349-BBFF-F03D73B9BE9B}"/>
              </a:ext>
            </a:extLst>
          </p:cNvPr>
          <p:cNvSpPr txBox="1"/>
          <p:nvPr/>
        </p:nvSpPr>
        <p:spPr>
          <a:xfrm>
            <a:off x="4178031" y="4201176"/>
            <a:ext cx="2816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dirty="0"/>
              <a:t>P(dry|cloudy)=0.2*0.3=0.06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A015443-8A06-4841-91C5-58ED9DEC23BB}"/>
              </a:ext>
            </a:extLst>
          </p:cNvPr>
          <p:cNvSpPr txBox="1"/>
          <p:nvPr/>
        </p:nvSpPr>
        <p:spPr>
          <a:xfrm>
            <a:off x="4178031" y="5984323"/>
            <a:ext cx="2529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dirty="0"/>
              <a:t>P(dry|sun)=0.8*0.9=0.72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972203B-AB2F-574B-A7CF-D1FAD46925AC}"/>
              </a:ext>
            </a:extLst>
          </p:cNvPr>
          <p:cNvSpPr txBox="1"/>
          <p:nvPr/>
        </p:nvSpPr>
        <p:spPr>
          <a:xfrm>
            <a:off x="4178031" y="4653875"/>
            <a:ext cx="2582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dirty="0"/>
              <a:t>P(rain|sun)=0.8*0.1=0.08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D7B7D5B-C9B9-CB4C-A43C-6879FF321EE4}"/>
                  </a:ext>
                </a:extLst>
              </p:cNvPr>
              <p:cNvSpPr txBox="1"/>
              <p:nvPr/>
            </p:nvSpPr>
            <p:spPr>
              <a:xfrm>
                <a:off x="7385020" y="2754825"/>
                <a:ext cx="4544710" cy="14046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H" i="0" dirty="0">
                    <a:latin typeface="+mj-lt"/>
                  </a:rPr>
                  <a:t>If we know that it rained, what</a:t>
                </a:r>
                <a:endParaRPr lang="en-CH" dirty="0"/>
              </a:p>
              <a:p>
                <a:r>
                  <a:rPr lang="en-GB" i="0" dirty="0">
                    <a:latin typeface="+mj-lt"/>
                  </a:rPr>
                  <a:t>I</a:t>
                </a:r>
                <a:r>
                  <a:rPr lang="en-CH" i="0" dirty="0">
                    <a:latin typeface="+mj-lt"/>
                  </a:rPr>
                  <a:t>s the probability that the forecast</a:t>
                </a:r>
                <a:endParaRPr lang="en-CH" dirty="0"/>
              </a:p>
              <a:p>
                <a:r>
                  <a:rPr lang="en-GB" i="0" dirty="0">
                    <a:latin typeface="+mj-lt"/>
                  </a:rPr>
                  <a:t>was sunshine??</a:t>
                </a:r>
                <a:endParaRPr lang="en-GB" dirty="0"/>
              </a:p>
              <a:p>
                <a:r>
                  <a:rPr lang="en-GB" dirty="0"/>
                  <a:t>P(sun|</a:t>
                </a:r>
                <a14:m>
                  <m:oMath xmlns:m="http://schemas.openxmlformats.org/officeDocument/2006/math">
                    <m:r>
                      <a:rPr lang="de-CH" b="0" i="1" smtClean="0">
                        <a:latin typeface="Cambria Math" panose="02040503050406030204" pitchFamily="18" charset="0"/>
                      </a:rPr>
                      <m:t>𝑟𝑎𝑖𝑛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)= </m:t>
                    </m:r>
                    <m:f>
                      <m:fPr>
                        <m:ctrlPr>
                          <a:rPr lang="de-CH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de-CH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CH" b="0" i="1" smtClean="0">
                                <a:latin typeface="Cambria Math" panose="02040503050406030204" pitchFamily="18" charset="0"/>
                              </a:rPr>
                              <m:t>𝑟𝑎𝑖𝑛</m:t>
                            </m:r>
                          </m:e>
                          <m:e>
                            <m:r>
                              <a:rPr lang="de-CH" b="0" i="1" smtClean="0">
                                <a:latin typeface="Cambria Math" panose="02040503050406030204" pitchFamily="18" charset="0"/>
                              </a:rPr>
                              <m:t>𝑠𝑢𝑛</m:t>
                            </m:r>
                          </m:e>
                        </m:d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𝑠𝑢𝑛</m:t>
                        </m:r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𝑟𝑎𝑖𝑛</m:t>
                        </m:r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CH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D7B7D5B-C9B9-CB4C-A43C-6879FF321E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5020" y="2754825"/>
                <a:ext cx="4544710" cy="1404680"/>
              </a:xfrm>
              <a:prstGeom prst="rect">
                <a:avLst/>
              </a:prstGeom>
              <a:blipFill>
                <a:blip r:embed="rId3"/>
                <a:stretch>
                  <a:fillRect l="-836" t="-1786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Box 30">
            <a:extLst>
              <a:ext uri="{FF2B5EF4-FFF2-40B4-BE49-F238E27FC236}">
                <a16:creationId xmlns:a16="http://schemas.microsoft.com/office/drawing/2014/main" id="{59D0CE40-8689-D24B-BE86-77502E8FBD98}"/>
              </a:ext>
            </a:extLst>
          </p:cNvPr>
          <p:cNvSpPr txBox="1"/>
          <p:nvPr/>
        </p:nvSpPr>
        <p:spPr>
          <a:xfrm>
            <a:off x="8357191" y="4570508"/>
            <a:ext cx="2909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dirty="0"/>
              <a:t>= 0.08*0.8/(0.14+0.08)= 0.29</a:t>
            </a:r>
          </a:p>
        </p:txBody>
      </p:sp>
    </p:spTree>
    <p:extLst>
      <p:ext uri="{BB962C8B-B14F-4D97-AF65-F5344CB8AC3E}">
        <p14:creationId xmlns:p14="http://schemas.microsoft.com/office/powerpoint/2010/main" val="7465903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2F446F1-3BA3-B542-BFF8-7A41B19D972F}"/>
              </a:ext>
            </a:extLst>
          </p:cNvPr>
          <p:cNvSpPr txBox="1"/>
          <p:nvPr/>
        </p:nvSpPr>
        <p:spPr>
          <a:xfrm>
            <a:off x="864403" y="301257"/>
            <a:ext cx="29847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2800" b="1" dirty="0"/>
              <a:t>Bayesian inference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655818-8438-0849-B68D-7BE1BC2FE8E1}"/>
              </a:ext>
            </a:extLst>
          </p:cNvPr>
          <p:cNvSpPr txBox="1"/>
          <p:nvPr/>
        </p:nvSpPr>
        <p:spPr>
          <a:xfrm>
            <a:off x="1162493" y="921291"/>
            <a:ext cx="98670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is a method of </a:t>
            </a:r>
            <a:r>
              <a:rPr lang="en-GB" dirty="0">
                <a:hlinkClick r:id="rId2" tooltip="Statistical inference"/>
              </a:rPr>
              <a:t>statistical inference</a:t>
            </a:r>
            <a:r>
              <a:rPr lang="en-GB" dirty="0"/>
              <a:t> in which </a:t>
            </a:r>
            <a:r>
              <a:rPr lang="en-GB" dirty="0">
                <a:hlinkClick r:id="rId3" tooltip="Bayes' theorem"/>
              </a:rPr>
              <a:t>Bayes' theorem</a:t>
            </a:r>
            <a:r>
              <a:rPr lang="en-GB" dirty="0"/>
              <a:t> is used to update the probability for a hypothesis as more </a:t>
            </a:r>
            <a:r>
              <a:rPr lang="en-GB" dirty="0">
                <a:hlinkClick r:id="rId4" tooltip="Evidence"/>
              </a:rPr>
              <a:t>evidence</a:t>
            </a:r>
            <a:r>
              <a:rPr lang="en-GB" dirty="0"/>
              <a:t> or </a:t>
            </a:r>
            <a:r>
              <a:rPr lang="en-GB" dirty="0" err="1">
                <a:hlinkClick r:id="rId5" tooltip="Information"/>
              </a:rPr>
              <a:t>information</a:t>
            </a:r>
            <a:r>
              <a:rPr lang="en-GB" dirty="0" err="1"/>
              <a:t>becomes</a:t>
            </a:r>
            <a:r>
              <a:rPr lang="en-GB" dirty="0"/>
              <a:t> available</a:t>
            </a:r>
            <a:endParaRPr lang="en-CH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2C0A508-8000-154E-AE3E-2DD299FD88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574" y="2248663"/>
            <a:ext cx="11984852" cy="437542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F2AB9E1-773B-7945-A461-0FE5124B6F31}"/>
              </a:ext>
            </a:extLst>
          </p:cNvPr>
          <p:cNvSpPr txBox="1"/>
          <p:nvPr/>
        </p:nvSpPr>
        <p:spPr>
          <a:xfrm>
            <a:off x="2604635" y="1936954"/>
            <a:ext cx="1190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00B050"/>
                </a:solidFill>
              </a:rPr>
              <a:t>P</a:t>
            </a:r>
            <a:r>
              <a:rPr lang="en-CH" dirty="0">
                <a:solidFill>
                  <a:srgbClr val="00B050"/>
                </a:solidFill>
              </a:rPr>
              <a:t>rior prob.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BE8341-6DAE-2441-A34B-F2223E1A7462}"/>
              </a:ext>
            </a:extLst>
          </p:cNvPr>
          <p:cNvSpPr txBox="1"/>
          <p:nvPr/>
        </p:nvSpPr>
        <p:spPr>
          <a:xfrm>
            <a:off x="1442613" y="1879331"/>
            <a:ext cx="1095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 err="1">
                <a:solidFill>
                  <a:srgbClr val="00B050"/>
                </a:solidFill>
              </a:rPr>
              <a:t>likelihood</a:t>
            </a:r>
            <a:endParaRPr lang="en-CH" dirty="0">
              <a:solidFill>
                <a:srgbClr val="00B05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FBB3B43-8B72-9643-9387-F5D6FB27A84A}"/>
              </a:ext>
            </a:extLst>
          </p:cNvPr>
          <p:cNvSpPr txBox="1"/>
          <p:nvPr/>
        </p:nvSpPr>
        <p:spPr>
          <a:xfrm>
            <a:off x="1990487" y="2825753"/>
            <a:ext cx="1980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>
                <a:solidFill>
                  <a:srgbClr val="00B050"/>
                </a:solidFill>
              </a:rPr>
              <a:t>Marginal </a:t>
            </a:r>
            <a:r>
              <a:rPr lang="de-CH" dirty="0" err="1">
                <a:solidFill>
                  <a:srgbClr val="00B050"/>
                </a:solidFill>
              </a:rPr>
              <a:t>likelihood</a:t>
            </a:r>
            <a:endParaRPr lang="en-CH" dirty="0">
              <a:solidFill>
                <a:srgbClr val="00B05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AF3D8A-3952-4342-A87F-DC86FE2D73E5}"/>
              </a:ext>
            </a:extLst>
          </p:cNvPr>
          <p:cNvSpPr txBox="1"/>
          <p:nvPr/>
        </p:nvSpPr>
        <p:spPr>
          <a:xfrm>
            <a:off x="321658" y="1879331"/>
            <a:ext cx="10854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 err="1">
                <a:solidFill>
                  <a:srgbClr val="00B050"/>
                </a:solidFill>
              </a:rPr>
              <a:t>Posterior</a:t>
            </a:r>
            <a:r>
              <a:rPr lang="de-CH" dirty="0">
                <a:solidFill>
                  <a:srgbClr val="00B050"/>
                </a:solidFill>
              </a:rPr>
              <a:t> </a:t>
            </a:r>
          </a:p>
          <a:p>
            <a:r>
              <a:rPr lang="de-CH" dirty="0">
                <a:solidFill>
                  <a:srgbClr val="00B050"/>
                </a:solidFill>
              </a:rPr>
              <a:t>prob.</a:t>
            </a:r>
            <a:endParaRPr lang="en-CH" dirty="0">
              <a:solidFill>
                <a:srgbClr val="00B05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16B754F-98CE-CC4B-8854-ECE7030CF40D}"/>
              </a:ext>
            </a:extLst>
          </p:cNvPr>
          <p:cNvSpPr txBox="1"/>
          <p:nvPr/>
        </p:nvSpPr>
        <p:spPr>
          <a:xfrm>
            <a:off x="5040439" y="1664436"/>
            <a:ext cx="676313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>
                <a:solidFill>
                  <a:srgbClr val="00B050"/>
                </a:solidFill>
              </a:rPr>
              <a:t>E=</a:t>
            </a:r>
            <a:r>
              <a:rPr lang="de-CH" dirty="0" err="1">
                <a:solidFill>
                  <a:srgbClr val="00B050"/>
                </a:solidFill>
              </a:rPr>
              <a:t>evidence</a:t>
            </a:r>
            <a:endParaRPr lang="de-CH" dirty="0">
              <a:solidFill>
                <a:srgbClr val="00B050"/>
              </a:solidFill>
            </a:endParaRPr>
          </a:p>
          <a:p>
            <a:r>
              <a:rPr lang="de-CH" dirty="0">
                <a:solidFill>
                  <a:srgbClr val="00B050"/>
                </a:solidFill>
              </a:rPr>
              <a:t>H=</a:t>
            </a:r>
            <a:r>
              <a:rPr lang="de-CH" dirty="0" err="1">
                <a:solidFill>
                  <a:srgbClr val="00B050"/>
                </a:solidFill>
              </a:rPr>
              <a:t>hypothesis</a:t>
            </a:r>
            <a:endParaRPr lang="de-CH" dirty="0">
              <a:solidFill>
                <a:srgbClr val="00B050"/>
              </a:solidFill>
            </a:endParaRPr>
          </a:p>
          <a:p>
            <a:r>
              <a:rPr lang="de-CH" dirty="0" err="1">
                <a:solidFill>
                  <a:srgbClr val="00B050"/>
                </a:solidFill>
              </a:rPr>
              <a:t>What</a:t>
            </a:r>
            <a:r>
              <a:rPr lang="de-CH" dirty="0">
                <a:solidFill>
                  <a:srgbClr val="00B050"/>
                </a:solidFill>
              </a:rPr>
              <a:t> </a:t>
            </a:r>
            <a:r>
              <a:rPr lang="de-CH" dirty="0" err="1">
                <a:solidFill>
                  <a:srgbClr val="00B050"/>
                </a:solidFill>
              </a:rPr>
              <a:t>is</a:t>
            </a:r>
            <a:r>
              <a:rPr lang="de-CH" dirty="0">
                <a:solidFill>
                  <a:srgbClr val="00B050"/>
                </a:solidFill>
              </a:rPr>
              <a:t> </a:t>
            </a:r>
            <a:r>
              <a:rPr lang="de-CH" dirty="0" err="1">
                <a:solidFill>
                  <a:srgbClr val="00B050"/>
                </a:solidFill>
              </a:rPr>
              <a:t>the</a:t>
            </a:r>
            <a:r>
              <a:rPr lang="de-CH" dirty="0">
                <a:solidFill>
                  <a:srgbClr val="00B050"/>
                </a:solidFill>
              </a:rPr>
              <a:t> </a:t>
            </a:r>
            <a:r>
              <a:rPr lang="de-CH" dirty="0" err="1">
                <a:solidFill>
                  <a:srgbClr val="00B050"/>
                </a:solidFill>
              </a:rPr>
              <a:t>probability</a:t>
            </a:r>
            <a:r>
              <a:rPr lang="de-CH" dirty="0">
                <a:solidFill>
                  <a:srgbClr val="00B050"/>
                </a:solidFill>
              </a:rPr>
              <a:t> </a:t>
            </a:r>
            <a:r>
              <a:rPr lang="de-CH" dirty="0" err="1">
                <a:solidFill>
                  <a:srgbClr val="00B050"/>
                </a:solidFill>
              </a:rPr>
              <a:t>of</a:t>
            </a:r>
            <a:r>
              <a:rPr lang="de-CH" dirty="0">
                <a:solidFill>
                  <a:srgbClr val="00B050"/>
                </a:solidFill>
              </a:rPr>
              <a:t> </a:t>
            </a:r>
            <a:r>
              <a:rPr lang="de-CH" dirty="0" err="1">
                <a:solidFill>
                  <a:srgbClr val="00B050"/>
                </a:solidFill>
              </a:rPr>
              <a:t>our</a:t>
            </a:r>
            <a:r>
              <a:rPr lang="de-CH" dirty="0">
                <a:solidFill>
                  <a:srgbClr val="00B050"/>
                </a:solidFill>
              </a:rPr>
              <a:t> </a:t>
            </a:r>
            <a:r>
              <a:rPr lang="de-CH" dirty="0" err="1">
                <a:solidFill>
                  <a:srgbClr val="00B050"/>
                </a:solidFill>
              </a:rPr>
              <a:t>hypothesis</a:t>
            </a:r>
            <a:r>
              <a:rPr lang="de-CH" dirty="0">
                <a:solidFill>
                  <a:srgbClr val="00B050"/>
                </a:solidFill>
              </a:rPr>
              <a:t> </a:t>
            </a:r>
            <a:r>
              <a:rPr lang="de-CH" dirty="0" err="1">
                <a:solidFill>
                  <a:srgbClr val="00B050"/>
                </a:solidFill>
              </a:rPr>
              <a:t>given</a:t>
            </a:r>
            <a:r>
              <a:rPr lang="de-CH" dirty="0">
                <a:solidFill>
                  <a:srgbClr val="00B050"/>
                </a:solidFill>
              </a:rPr>
              <a:t> </a:t>
            </a:r>
            <a:r>
              <a:rPr lang="de-CH" dirty="0" err="1">
                <a:solidFill>
                  <a:srgbClr val="00B050"/>
                </a:solidFill>
              </a:rPr>
              <a:t>the</a:t>
            </a:r>
            <a:r>
              <a:rPr lang="de-CH" dirty="0">
                <a:solidFill>
                  <a:srgbClr val="00B050"/>
                </a:solidFill>
              </a:rPr>
              <a:t> </a:t>
            </a:r>
            <a:r>
              <a:rPr lang="de-CH" dirty="0" err="1">
                <a:solidFill>
                  <a:srgbClr val="00B050"/>
                </a:solidFill>
              </a:rPr>
              <a:t>evidence</a:t>
            </a:r>
            <a:r>
              <a:rPr lang="de-CH" dirty="0">
                <a:solidFill>
                  <a:srgbClr val="00B050"/>
                </a:solidFill>
              </a:rPr>
              <a:t>?</a:t>
            </a:r>
          </a:p>
          <a:p>
            <a:r>
              <a:rPr lang="de-CH" dirty="0">
                <a:solidFill>
                  <a:srgbClr val="00B050"/>
                </a:solidFill>
              </a:rPr>
              <a:t>e.g. </a:t>
            </a:r>
            <a:r>
              <a:rPr lang="de-CH" dirty="0" err="1">
                <a:solidFill>
                  <a:srgbClr val="00B050"/>
                </a:solidFill>
              </a:rPr>
              <a:t>what</a:t>
            </a:r>
            <a:r>
              <a:rPr lang="de-CH" dirty="0">
                <a:solidFill>
                  <a:srgbClr val="00B050"/>
                </a:solidFill>
              </a:rPr>
              <a:t> </a:t>
            </a:r>
            <a:r>
              <a:rPr lang="de-CH" dirty="0" err="1">
                <a:solidFill>
                  <a:srgbClr val="00B050"/>
                </a:solidFill>
              </a:rPr>
              <a:t>is</a:t>
            </a:r>
            <a:r>
              <a:rPr lang="de-CH" dirty="0">
                <a:solidFill>
                  <a:srgbClr val="00B050"/>
                </a:solidFill>
              </a:rPr>
              <a:t> </a:t>
            </a:r>
            <a:r>
              <a:rPr lang="de-CH" dirty="0" err="1">
                <a:solidFill>
                  <a:srgbClr val="00B050"/>
                </a:solidFill>
              </a:rPr>
              <a:t>the</a:t>
            </a:r>
            <a:r>
              <a:rPr lang="de-CH" dirty="0">
                <a:solidFill>
                  <a:srgbClr val="00B050"/>
                </a:solidFill>
              </a:rPr>
              <a:t> </a:t>
            </a:r>
            <a:r>
              <a:rPr lang="de-CH" dirty="0" err="1">
                <a:solidFill>
                  <a:srgbClr val="00B050"/>
                </a:solidFill>
              </a:rPr>
              <a:t>probability</a:t>
            </a:r>
            <a:r>
              <a:rPr lang="de-CH" dirty="0">
                <a:solidFill>
                  <a:srgbClr val="00B050"/>
                </a:solidFill>
              </a:rPr>
              <a:t> </a:t>
            </a:r>
            <a:r>
              <a:rPr lang="de-CH" dirty="0" err="1">
                <a:solidFill>
                  <a:srgbClr val="00B050"/>
                </a:solidFill>
              </a:rPr>
              <a:t>our</a:t>
            </a:r>
            <a:r>
              <a:rPr lang="de-CH" dirty="0">
                <a:solidFill>
                  <a:srgbClr val="00B050"/>
                </a:solidFill>
              </a:rPr>
              <a:t> </a:t>
            </a:r>
            <a:r>
              <a:rPr lang="de-CH" dirty="0" err="1">
                <a:solidFill>
                  <a:srgbClr val="00B050"/>
                </a:solidFill>
              </a:rPr>
              <a:t>data</a:t>
            </a:r>
            <a:r>
              <a:rPr lang="de-CH" dirty="0">
                <a:solidFill>
                  <a:srgbClr val="00B050"/>
                </a:solidFill>
              </a:rPr>
              <a:t> </a:t>
            </a:r>
            <a:r>
              <a:rPr lang="de-CH" dirty="0" err="1">
                <a:solidFill>
                  <a:srgbClr val="00B050"/>
                </a:solidFill>
              </a:rPr>
              <a:t>comes</a:t>
            </a:r>
            <a:r>
              <a:rPr lang="de-CH" dirty="0">
                <a:solidFill>
                  <a:srgbClr val="00B050"/>
                </a:solidFill>
              </a:rPr>
              <a:t> </a:t>
            </a:r>
            <a:r>
              <a:rPr lang="de-CH" dirty="0" err="1">
                <a:solidFill>
                  <a:srgbClr val="00B050"/>
                </a:solidFill>
              </a:rPr>
              <a:t>from</a:t>
            </a:r>
            <a:r>
              <a:rPr lang="de-CH" dirty="0">
                <a:solidFill>
                  <a:srgbClr val="00B050"/>
                </a:solidFill>
              </a:rPr>
              <a:t> a </a:t>
            </a:r>
            <a:r>
              <a:rPr lang="de-CH" dirty="0" err="1">
                <a:solidFill>
                  <a:srgbClr val="00B050"/>
                </a:solidFill>
              </a:rPr>
              <a:t>Poisson</a:t>
            </a:r>
            <a:r>
              <a:rPr lang="de-CH" dirty="0">
                <a:solidFill>
                  <a:srgbClr val="00B050"/>
                </a:solidFill>
              </a:rPr>
              <a:t> </a:t>
            </a:r>
            <a:r>
              <a:rPr lang="de-CH" dirty="0" err="1">
                <a:solidFill>
                  <a:srgbClr val="00B050"/>
                </a:solidFill>
              </a:rPr>
              <a:t>distribution</a:t>
            </a:r>
            <a:endParaRPr lang="de-CH" dirty="0">
              <a:solidFill>
                <a:srgbClr val="00B050"/>
              </a:solidFill>
            </a:endParaRPr>
          </a:p>
          <a:p>
            <a:r>
              <a:rPr lang="de-CH" dirty="0" err="1">
                <a:solidFill>
                  <a:srgbClr val="00B050"/>
                </a:solidFill>
              </a:rPr>
              <a:t>given</a:t>
            </a:r>
            <a:r>
              <a:rPr lang="de-CH" dirty="0">
                <a:solidFill>
                  <a:srgbClr val="00B050"/>
                </a:solidFill>
              </a:rPr>
              <a:t> </a:t>
            </a:r>
            <a:r>
              <a:rPr lang="de-CH" dirty="0" err="1">
                <a:solidFill>
                  <a:srgbClr val="00B050"/>
                </a:solidFill>
              </a:rPr>
              <a:t>the</a:t>
            </a:r>
            <a:r>
              <a:rPr lang="de-CH" dirty="0">
                <a:solidFill>
                  <a:srgbClr val="00B050"/>
                </a:solidFill>
              </a:rPr>
              <a:t> </a:t>
            </a:r>
            <a:r>
              <a:rPr lang="de-CH" dirty="0" err="1">
                <a:solidFill>
                  <a:srgbClr val="00B050"/>
                </a:solidFill>
              </a:rPr>
              <a:t>distribution</a:t>
            </a:r>
            <a:r>
              <a:rPr lang="de-CH" dirty="0">
                <a:solidFill>
                  <a:srgbClr val="00B050"/>
                </a:solidFill>
              </a:rPr>
              <a:t> </a:t>
            </a:r>
            <a:r>
              <a:rPr lang="de-CH" dirty="0" err="1">
                <a:solidFill>
                  <a:srgbClr val="00B050"/>
                </a:solidFill>
              </a:rPr>
              <a:t>of</a:t>
            </a:r>
            <a:r>
              <a:rPr lang="de-CH" dirty="0">
                <a:solidFill>
                  <a:srgbClr val="00B050"/>
                </a:solidFill>
              </a:rPr>
              <a:t> </a:t>
            </a:r>
            <a:r>
              <a:rPr lang="de-CH" dirty="0" err="1">
                <a:solidFill>
                  <a:srgbClr val="00B050"/>
                </a:solidFill>
              </a:rPr>
              <a:t>our</a:t>
            </a:r>
            <a:r>
              <a:rPr lang="de-CH" dirty="0">
                <a:solidFill>
                  <a:srgbClr val="00B050"/>
                </a:solidFill>
              </a:rPr>
              <a:t> </a:t>
            </a:r>
            <a:r>
              <a:rPr lang="de-CH" dirty="0" err="1">
                <a:solidFill>
                  <a:srgbClr val="00B050"/>
                </a:solidFill>
              </a:rPr>
              <a:t>data</a:t>
            </a:r>
            <a:r>
              <a:rPr lang="de-CH" dirty="0">
                <a:solidFill>
                  <a:srgbClr val="00B050"/>
                </a:solidFill>
              </a:rPr>
              <a:t>?</a:t>
            </a:r>
            <a:endParaRPr lang="en-CH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94504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F1DC0C1-E8D0-D54B-8B0A-B197C2871390}"/>
              </a:ext>
            </a:extLst>
          </p:cNvPr>
          <p:cNvSpPr/>
          <p:nvPr/>
        </p:nvSpPr>
        <p:spPr>
          <a:xfrm>
            <a:off x="919161" y="1049327"/>
            <a:ext cx="10768013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222222"/>
                </a:solidFill>
                <a:latin typeface="Arial" panose="020B0604020202020204" pitchFamily="34" charset="0"/>
              </a:rPr>
              <a:t>In </a:t>
            </a:r>
            <a:r>
              <a:rPr lang="en-GB" dirty="0">
                <a:solidFill>
                  <a:srgbClr val="0B0080"/>
                </a:solidFill>
                <a:latin typeface="Arial" panose="020B0604020202020204" pitchFamily="34" charset="0"/>
                <a:hlinkClick r:id="rId2" tooltip="Bayesian statistics"/>
              </a:rPr>
              <a:t>Bayesian statistics</a:t>
            </a:r>
            <a:r>
              <a:rPr lang="en-GB" dirty="0">
                <a:solidFill>
                  <a:srgbClr val="222222"/>
                </a:solidFill>
                <a:latin typeface="Arial" panose="020B0604020202020204" pitchFamily="34" charset="0"/>
              </a:rPr>
              <a:t>, a </a:t>
            </a:r>
            <a:r>
              <a:rPr lang="en-GB" b="1" dirty="0">
                <a:solidFill>
                  <a:srgbClr val="222222"/>
                </a:solidFill>
                <a:latin typeface="Arial" panose="020B0604020202020204" pitchFamily="34" charset="0"/>
              </a:rPr>
              <a:t>maximum a posterior probability</a:t>
            </a:r>
            <a:r>
              <a:rPr lang="en-GB" dirty="0">
                <a:solidFill>
                  <a:srgbClr val="222222"/>
                </a:solidFill>
                <a:latin typeface="Arial" panose="020B0604020202020204" pitchFamily="34" charset="0"/>
              </a:rPr>
              <a:t> (</a:t>
            </a:r>
            <a:r>
              <a:rPr lang="en-GB" b="1" dirty="0">
                <a:solidFill>
                  <a:srgbClr val="222222"/>
                </a:solidFill>
                <a:latin typeface="Arial" panose="020B0604020202020204" pitchFamily="34" charset="0"/>
              </a:rPr>
              <a:t>MAP</a:t>
            </a:r>
            <a:r>
              <a:rPr lang="en-GB" dirty="0">
                <a:solidFill>
                  <a:srgbClr val="222222"/>
                </a:solidFill>
                <a:latin typeface="Arial" panose="020B0604020202020204" pitchFamily="34" charset="0"/>
              </a:rPr>
              <a:t>) </a:t>
            </a:r>
            <a:r>
              <a:rPr lang="en-GB" b="1" dirty="0">
                <a:solidFill>
                  <a:srgbClr val="222222"/>
                </a:solidFill>
                <a:latin typeface="Arial" panose="020B0604020202020204" pitchFamily="34" charset="0"/>
              </a:rPr>
              <a:t>estimate</a:t>
            </a:r>
            <a:r>
              <a:rPr lang="en-GB" dirty="0">
                <a:solidFill>
                  <a:srgbClr val="222222"/>
                </a:solidFill>
                <a:latin typeface="Arial" panose="020B0604020202020204" pitchFamily="34" charset="0"/>
              </a:rPr>
              <a:t> is an estimate of an unknown quantity, that equals the </a:t>
            </a:r>
            <a:r>
              <a:rPr lang="en-GB" dirty="0">
                <a:solidFill>
                  <a:srgbClr val="0B0080"/>
                </a:solidFill>
                <a:latin typeface="Arial" panose="020B0604020202020204" pitchFamily="34" charset="0"/>
                <a:hlinkClick r:id="rId3" tooltip="Mode (statistics)"/>
              </a:rPr>
              <a:t>mode</a:t>
            </a:r>
            <a:r>
              <a:rPr lang="en-GB" dirty="0">
                <a:solidFill>
                  <a:srgbClr val="222222"/>
                </a:solidFill>
                <a:latin typeface="Arial" panose="020B0604020202020204" pitchFamily="34" charset="0"/>
              </a:rPr>
              <a:t> of the </a:t>
            </a:r>
            <a:r>
              <a:rPr lang="en-GB" dirty="0">
                <a:solidFill>
                  <a:srgbClr val="0B0080"/>
                </a:solidFill>
                <a:latin typeface="Arial" panose="020B0604020202020204" pitchFamily="34" charset="0"/>
                <a:hlinkClick r:id="rId4" tooltip="Posterior distribution"/>
              </a:rPr>
              <a:t>posterior distribution</a:t>
            </a:r>
            <a:r>
              <a:rPr lang="en-GB" dirty="0">
                <a:solidFill>
                  <a:srgbClr val="222222"/>
                </a:solidFill>
                <a:latin typeface="Arial" panose="020B0604020202020204" pitchFamily="34" charset="0"/>
              </a:rPr>
              <a:t>. The MAP can be used to obtain a </a:t>
            </a:r>
            <a:r>
              <a:rPr lang="en-GB" dirty="0">
                <a:solidFill>
                  <a:srgbClr val="0B0080"/>
                </a:solidFill>
                <a:latin typeface="Arial" panose="020B0604020202020204" pitchFamily="34" charset="0"/>
                <a:hlinkClick r:id="rId5" tooltip="Point estimation"/>
              </a:rPr>
              <a:t>point estimate</a:t>
            </a:r>
            <a:r>
              <a:rPr lang="en-GB" dirty="0">
                <a:solidFill>
                  <a:srgbClr val="222222"/>
                </a:solidFill>
                <a:latin typeface="Arial" panose="020B0604020202020204" pitchFamily="34" charset="0"/>
              </a:rPr>
              <a:t> of an unobserved quantity on the basis of empirical data. It is </a:t>
            </a:r>
            <a:r>
              <a:rPr lang="en-GB" dirty="0">
                <a:solidFill>
                  <a:srgbClr val="222222"/>
                </a:solidFill>
                <a:highlight>
                  <a:srgbClr val="00FF00"/>
                </a:highlight>
                <a:latin typeface="Arial" panose="020B0604020202020204" pitchFamily="34" charset="0"/>
              </a:rPr>
              <a:t>closely related to the method of </a:t>
            </a:r>
            <a:r>
              <a:rPr lang="en-GB" dirty="0">
                <a:solidFill>
                  <a:srgbClr val="0B0080"/>
                </a:solidFill>
                <a:highlight>
                  <a:srgbClr val="00FF00"/>
                </a:highlight>
                <a:latin typeface="Arial" panose="020B0604020202020204" pitchFamily="34" charset="0"/>
                <a:hlinkClick r:id="rId6" tooltip="Maximum likelihood"/>
              </a:rPr>
              <a:t>maximum likelihood</a:t>
            </a:r>
            <a:r>
              <a:rPr lang="en-GB" dirty="0">
                <a:solidFill>
                  <a:srgbClr val="222222"/>
                </a:solidFill>
                <a:highlight>
                  <a:srgbClr val="00FF00"/>
                </a:highlight>
                <a:latin typeface="Arial" panose="020B0604020202020204" pitchFamily="34" charset="0"/>
              </a:rPr>
              <a:t> (ML) estimation</a:t>
            </a:r>
            <a:r>
              <a:rPr lang="en-GB" dirty="0">
                <a:solidFill>
                  <a:srgbClr val="222222"/>
                </a:solidFill>
                <a:latin typeface="Arial" panose="020B0604020202020204" pitchFamily="34" charset="0"/>
              </a:rPr>
              <a:t>, but employs an augmented </a:t>
            </a:r>
            <a:r>
              <a:rPr lang="en-GB" dirty="0">
                <a:solidFill>
                  <a:srgbClr val="0B0080"/>
                </a:solidFill>
                <a:latin typeface="Arial" panose="020B0604020202020204" pitchFamily="34" charset="0"/>
                <a:hlinkClick r:id="rId7" tooltip="Optimization (mathematics)"/>
              </a:rPr>
              <a:t>optimization objective</a:t>
            </a:r>
            <a:r>
              <a:rPr lang="en-GB" dirty="0">
                <a:solidFill>
                  <a:srgbClr val="222222"/>
                </a:solidFill>
                <a:latin typeface="Arial" panose="020B0604020202020204" pitchFamily="34" charset="0"/>
              </a:rPr>
              <a:t> which incorporates a </a:t>
            </a:r>
            <a:r>
              <a:rPr lang="en-GB" dirty="0">
                <a:solidFill>
                  <a:srgbClr val="0B0080"/>
                </a:solidFill>
                <a:latin typeface="Arial" panose="020B0604020202020204" pitchFamily="34" charset="0"/>
                <a:hlinkClick r:id="rId8" tooltip="Prior distribution"/>
              </a:rPr>
              <a:t>prior distribution</a:t>
            </a:r>
            <a:r>
              <a:rPr lang="en-GB" dirty="0">
                <a:solidFill>
                  <a:srgbClr val="222222"/>
                </a:solidFill>
                <a:latin typeface="Arial" panose="020B0604020202020204" pitchFamily="34" charset="0"/>
              </a:rPr>
              <a:t> (that quantifies the additional information available through prior knowledge of a related event) over the quantity one wants to estimate. MAP estimation can therefore be seen as a </a:t>
            </a:r>
            <a:r>
              <a:rPr lang="en-GB" dirty="0">
                <a:solidFill>
                  <a:srgbClr val="0B0080"/>
                </a:solidFill>
                <a:latin typeface="Arial" panose="020B0604020202020204" pitchFamily="34" charset="0"/>
                <a:hlinkClick r:id="rId9" tooltip="Regularization (mathematics)"/>
              </a:rPr>
              <a:t>regularization</a:t>
            </a:r>
            <a:r>
              <a:rPr lang="en-GB" dirty="0">
                <a:solidFill>
                  <a:srgbClr val="222222"/>
                </a:solidFill>
                <a:latin typeface="Arial" panose="020B0604020202020204" pitchFamily="34" charset="0"/>
              </a:rPr>
              <a:t> of ML estimation. (Wikipedia)</a:t>
            </a:r>
            <a:endParaRPr lang="en-CH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9FAC462-794B-DD44-987D-12C5080448DA}"/>
              </a:ext>
            </a:extLst>
          </p:cNvPr>
          <p:cNvSpPr/>
          <p:nvPr/>
        </p:nvSpPr>
        <p:spPr>
          <a:xfrm>
            <a:off x="919160" y="3777349"/>
            <a:ext cx="1076801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222222"/>
                </a:solidFill>
                <a:latin typeface="Arial" panose="020B0604020202020204" pitchFamily="34" charset="0"/>
              </a:rPr>
              <a:t>In </a:t>
            </a:r>
            <a:r>
              <a:rPr lang="en-GB" dirty="0">
                <a:solidFill>
                  <a:srgbClr val="0B0080"/>
                </a:solidFill>
                <a:latin typeface="Arial" panose="020B0604020202020204" pitchFamily="34" charset="0"/>
                <a:hlinkClick r:id="rId2" tooltip="Bayesian statistics"/>
              </a:rPr>
              <a:t>Bayesian statistics</a:t>
            </a:r>
            <a:r>
              <a:rPr lang="en-GB" dirty="0">
                <a:solidFill>
                  <a:srgbClr val="222222"/>
                </a:solidFill>
                <a:latin typeface="Arial" panose="020B0604020202020204" pitchFamily="34" charset="0"/>
              </a:rPr>
              <a:t>, a </a:t>
            </a:r>
            <a:r>
              <a:rPr lang="en-GB" b="1" dirty="0">
                <a:solidFill>
                  <a:srgbClr val="222222"/>
                </a:solidFill>
                <a:latin typeface="Arial" panose="020B0604020202020204" pitchFamily="34" charset="0"/>
              </a:rPr>
              <a:t>credible interval</a:t>
            </a:r>
            <a:r>
              <a:rPr lang="en-GB" dirty="0">
                <a:solidFill>
                  <a:srgbClr val="222222"/>
                </a:solidFill>
                <a:latin typeface="Arial" panose="020B0604020202020204" pitchFamily="34" charset="0"/>
              </a:rPr>
              <a:t> is an </a:t>
            </a:r>
            <a:r>
              <a:rPr lang="en-GB" dirty="0">
                <a:solidFill>
                  <a:srgbClr val="0B0080"/>
                </a:solidFill>
                <a:latin typeface="Arial" panose="020B0604020202020204" pitchFamily="34" charset="0"/>
                <a:hlinkClick r:id="rId10" tooltip="Interval (statistics)"/>
              </a:rPr>
              <a:t>interval</a:t>
            </a:r>
            <a:r>
              <a:rPr lang="en-GB" dirty="0">
                <a:solidFill>
                  <a:srgbClr val="222222"/>
                </a:solidFill>
                <a:latin typeface="Arial" panose="020B0604020202020204" pitchFamily="34" charset="0"/>
              </a:rPr>
              <a:t> within which an unobserved </a:t>
            </a:r>
            <a:r>
              <a:rPr lang="en-GB" dirty="0">
                <a:solidFill>
                  <a:srgbClr val="0B0080"/>
                </a:solidFill>
                <a:latin typeface="Arial" panose="020B0604020202020204" pitchFamily="34" charset="0"/>
                <a:hlinkClick r:id="rId11" tooltip="Parameter"/>
              </a:rPr>
              <a:t>parameter</a:t>
            </a:r>
            <a:r>
              <a:rPr lang="en-GB" dirty="0">
                <a:solidFill>
                  <a:srgbClr val="222222"/>
                </a:solidFill>
                <a:latin typeface="Arial" panose="020B0604020202020204" pitchFamily="34" charset="0"/>
              </a:rPr>
              <a:t> value falls with a particular </a:t>
            </a:r>
            <a:r>
              <a:rPr lang="en-GB" dirty="0">
                <a:solidFill>
                  <a:srgbClr val="0B0080"/>
                </a:solidFill>
                <a:latin typeface="Arial" panose="020B0604020202020204" pitchFamily="34" charset="0"/>
                <a:hlinkClick r:id="rId12" tooltip="Probability"/>
              </a:rPr>
              <a:t>probability</a:t>
            </a:r>
            <a:r>
              <a:rPr lang="en-GB" dirty="0">
                <a:solidFill>
                  <a:srgbClr val="222222"/>
                </a:solidFill>
                <a:latin typeface="Arial" panose="020B0604020202020204" pitchFamily="34" charset="0"/>
              </a:rPr>
              <a:t>. It is an interval in the domain of a </a:t>
            </a:r>
            <a:r>
              <a:rPr lang="en-GB" dirty="0">
                <a:solidFill>
                  <a:srgbClr val="0B0080"/>
                </a:solidFill>
                <a:latin typeface="Arial" panose="020B0604020202020204" pitchFamily="34" charset="0"/>
                <a:hlinkClick r:id="rId4" tooltip="Posterior distribution"/>
              </a:rPr>
              <a:t>posterior probability distribution</a:t>
            </a:r>
            <a:r>
              <a:rPr lang="en-GB" dirty="0">
                <a:solidFill>
                  <a:srgbClr val="222222"/>
                </a:solidFill>
                <a:latin typeface="Arial" panose="020B0604020202020204" pitchFamily="34" charset="0"/>
              </a:rPr>
              <a:t> or a </a:t>
            </a:r>
            <a:r>
              <a:rPr lang="en-GB" dirty="0">
                <a:solidFill>
                  <a:srgbClr val="0B0080"/>
                </a:solidFill>
                <a:latin typeface="Arial" panose="020B0604020202020204" pitchFamily="34" charset="0"/>
                <a:hlinkClick r:id="rId13" tooltip="Predictive probability of success"/>
              </a:rPr>
              <a:t>predictive distribution</a:t>
            </a:r>
            <a:r>
              <a:rPr lang="en-GB" dirty="0">
                <a:solidFill>
                  <a:srgbClr val="222222"/>
                </a:solidFill>
                <a:latin typeface="Arial" panose="020B0604020202020204" pitchFamily="34" charset="0"/>
              </a:rPr>
              <a:t>.</a:t>
            </a:r>
            <a:r>
              <a:rPr lang="en-GB" baseline="30000" dirty="0">
                <a:solidFill>
                  <a:srgbClr val="0B0080"/>
                </a:solidFill>
                <a:latin typeface="Arial" panose="020B0604020202020204" pitchFamily="34" charset="0"/>
                <a:hlinkClick r:id="rId14"/>
              </a:rPr>
              <a:t>[1]</a:t>
            </a:r>
            <a:r>
              <a:rPr lang="en-GB" dirty="0">
                <a:solidFill>
                  <a:srgbClr val="222222"/>
                </a:solidFill>
                <a:latin typeface="Arial" panose="020B0604020202020204" pitchFamily="34" charset="0"/>
              </a:rPr>
              <a:t> The generalisation to multivariate problems is the </a:t>
            </a:r>
            <a:r>
              <a:rPr lang="en-GB" b="1" dirty="0">
                <a:solidFill>
                  <a:srgbClr val="222222"/>
                </a:solidFill>
                <a:latin typeface="Arial" panose="020B0604020202020204" pitchFamily="34" charset="0"/>
              </a:rPr>
              <a:t>credible region</a:t>
            </a:r>
            <a:r>
              <a:rPr lang="en-GB" dirty="0">
                <a:solidFill>
                  <a:srgbClr val="222222"/>
                </a:solidFill>
                <a:latin typeface="Arial" panose="020B0604020202020204" pitchFamily="34" charset="0"/>
              </a:rPr>
              <a:t>. Credible intervals are </a:t>
            </a:r>
            <a:r>
              <a:rPr lang="en-GB" dirty="0">
                <a:solidFill>
                  <a:srgbClr val="222222"/>
                </a:solidFill>
                <a:highlight>
                  <a:srgbClr val="00FF00"/>
                </a:highlight>
                <a:latin typeface="Arial" panose="020B0604020202020204" pitchFamily="34" charset="0"/>
              </a:rPr>
              <a:t>analogous to </a:t>
            </a:r>
            <a:r>
              <a:rPr lang="en-GB" dirty="0">
                <a:solidFill>
                  <a:srgbClr val="0B0080"/>
                </a:solidFill>
                <a:highlight>
                  <a:srgbClr val="00FF00"/>
                </a:highlight>
                <a:latin typeface="Arial" panose="020B0604020202020204" pitchFamily="34" charset="0"/>
                <a:hlinkClick r:id="rId15" tooltip="Confidence interval"/>
              </a:rPr>
              <a:t>confidence intervals</a:t>
            </a:r>
            <a:r>
              <a:rPr lang="en-GB" dirty="0">
                <a:solidFill>
                  <a:srgbClr val="222222"/>
                </a:solidFill>
                <a:highlight>
                  <a:srgbClr val="00FF00"/>
                </a:highlight>
                <a:latin typeface="Arial" panose="020B0604020202020204" pitchFamily="34" charset="0"/>
              </a:rPr>
              <a:t> in </a:t>
            </a:r>
            <a:r>
              <a:rPr lang="en-GB" dirty="0">
                <a:solidFill>
                  <a:srgbClr val="0B0080"/>
                </a:solidFill>
                <a:highlight>
                  <a:srgbClr val="00FF00"/>
                </a:highlight>
                <a:latin typeface="Arial" panose="020B0604020202020204" pitchFamily="34" charset="0"/>
                <a:hlinkClick r:id="rId16" tooltip="Frequentist statistics"/>
              </a:rPr>
              <a:t>frequentist statistics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9992694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0B036E0-6593-2F4A-AED4-E8C2E3683E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249" y="1414462"/>
            <a:ext cx="6185113" cy="21272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54B8AB0-34E8-5B43-97ED-B5DC875D5E67}"/>
              </a:ext>
            </a:extLst>
          </p:cNvPr>
          <p:cNvSpPr txBox="1"/>
          <p:nvPr/>
        </p:nvSpPr>
        <p:spPr>
          <a:xfrm>
            <a:off x="463691" y="372533"/>
            <a:ext cx="331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2800" b="1" dirty="0"/>
              <a:t>The beta distribution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A621D5-4402-4A4A-98EC-21FB27C8F909}"/>
              </a:ext>
            </a:extLst>
          </p:cNvPr>
          <p:cNvSpPr txBox="1"/>
          <p:nvPr/>
        </p:nvSpPr>
        <p:spPr>
          <a:xfrm>
            <a:off x="763140" y="3915329"/>
            <a:ext cx="95048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dirty="0"/>
              <a:t>Good for modelling probabilities, because it takes values between 0 and 1</a:t>
            </a:r>
          </a:p>
          <a:p>
            <a:r>
              <a:rPr lang="en-CH" dirty="0"/>
              <a:t>It has two parameters: alpha and beta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D337F2-4C7C-2D49-9083-1206B80273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9150" y="372533"/>
            <a:ext cx="3340100" cy="4622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60143BC-B8A8-F340-8286-216F4AF30B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691" y="4935277"/>
            <a:ext cx="3251200" cy="1600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B655375-F9F0-3D44-AFF5-DC697309DB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26079" y="4935277"/>
            <a:ext cx="1727200" cy="317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181E146-1C2E-D14F-A08B-9915FC430D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26079" y="5636717"/>
            <a:ext cx="2273300" cy="44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9493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B20D3AF-33AD-644B-B974-E6664EF80748}"/>
              </a:ext>
            </a:extLst>
          </p:cNvPr>
          <p:cNvSpPr txBox="1"/>
          <p:nvPr/>
        </p:nvSpPr>
        <p:spPr>
          <a:xfrm>
            <a:off x="2764465" y="6488668"/>
            <a:ext cx="9114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dirty="0"/>
              <a:t>Dr. Nahid Sultana </a:t>
            </a:r>
            <a:r>
              <a:rPr lang="en-GB" dirty="0"/>
              <a:t>https://</a:t>
            </a:r>
            <a:r>
              <a:rPr lang="en-GB" dirty="0" err="1"/>
              <a:t>www.slideshare.net</a:t>
            </a:r>
            <a:r>
              <a:rPr lang="en-GB" dirty="0"/>
              <a:t>/</a:t>
            </a:r>
            <a:r>
              <a:rPr lang="en-GB" dirty="0" err="1"/>
              <a:t>nszakir</a:t>
            </a:r>
            <a:r>
              <a:rPr lang="en-GB" dirty="0"/>
              <a:t>/chapter-4-part4-general-probability-rules</a:t>
            </a:r>
            <a:endParaRPr lang="en-C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90AD93-49F0-8B46-A2DC-F817F7AE7F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7172" y="110456"/>
            <a:ext cx="8653062" cy="6420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0822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B20D3AF-33AD-644B-B974-E6664EF80748}"/>
              </a:ext>
            </a:extLst>
          </p:cNvPr>
          <p:cNvSpPr txBox="1"/>
          <p:nvPr/>
        </p:nvSpPr>
        <p:spPr>
          <a:xfrm>
            <a:off x="2764465" y="6488668"/>
            <a:ext cx="9114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dirty="0"/>
              <a:t>Dr. Nahid Sultana </a:t>
            </a:r>
            <a:r>
              <a:rPr lang="en-GB" dirty="0"/>
              <a:t>https://</a:t>
            </a:r>
            <a:r>
              <a:rPr lang="en-GB" dirty="0" err="1"/>
              <a:t>www.slideshare.net</a:t>
            </a:r>
            <a:r>
              <a:rPr lang="en-GB" dirty="0"/>
              <a:t>/</a:t>
            </a:r>
            <a:r>
              <a:rPr lang="en-GB" dirty="0" err="1"/>
              <a:t>nszakir</a:t>
            </a:r>
            <a:r>
              <a:rPr lang="en-GB" dirty="0"/>
              <a:t>/chapter-4-part4-general-probability-rules</a:t>
            </a:r>
            <a:endParaRPr lang="en-CH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22366D9-6AF2-824C-AAEC-505362181B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4220" y="72977"/>
            <a:ext cx="8663559" cy="6435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3418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0341B0B-CBD4-A444-A6B8-BA8B46F6263A}"/>
              </a:ext>
            </a:extLst>
          </p:cNvPr>
          <p:cNvSpPr txBox="1"/>
          <p:nvPr/>
        </p:nvSpPr>
        <p:spPr>
          <a:xfrm>
            <a:off x="785813" y="628650"/>
            <a:ext cx="106299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800" b="1" dirty="0"/>
              <a:t>Conditional probability</a:t>
            </a:r>
          </a:p>
          <a:p>
            <a:endParaRPr lang="en-CH" dirty="0"/>
          </a:p>
          <a:p>
            <a:r>
              <a:rPr lang="en-CH" dirty="0"/>
              <a:t>Probability than an event (a) occurs, given that another event (b) has already occurred. It is written as: P(a|b) 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6DCEAA4-EB70-7940-A9E5-8262D3F19436}"/>
              </a:ext>
            </a:extLst>
          </p:cNvPr>
          <p:cNvGrpSpPr/>
          <p:nvPr/>
        </p:nvGrpSpPr>
        <p:grpSpPr>
          <a:xfrm>
            <a:off x="428626" y="2883569"/>
            <a:ext cx="3471836" cy="3470086"/>
            <a:chOff x="785813" y="1812006"/>
            <a:chExt cx="3471836" cy="347008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4EA1E76-4A2B-FB46-8C21-52A28730EB89}"/>
                </a:ext>
              </a:extLst>
            </p:cNvPr>
            <p:cNvSpPr txBox="1"/>
            <p:nvPr/>
          </p:nvSpPr>
          <p:spPr>
            <a:xfrm>
              <a:off x="785813" y="3271838"/>
              <a:ext cx="965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H" dirty="0"/>
                <a:t>weather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9CE0201-2F28-C948-AED2-9C79E1EE7679}"/>
                </a:ext>
              </a:extLst>
            </p:cNvPr>
            <p:cNvSpPr txBox="1"/>
            <p:nvPr/>
          </p:nvSpPr>
          <p:spPr>
            <a:xfrm>
              <a:off x="2224088" y="2452687"/>
              <a:ext cx="8050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H" dirty="0"/>
                <a:t>cloudy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4416CB6-8D26-F949-8600-3230B9337400}"/>
                </a:ext>
              </a:extLst>
            </p:cNvPr>
            <p:cNvSpPr txBox="1"/>
            <p:nvPr/>
          </p:nvSpPr>
          <p:spPr>
            <a:xfrm>
              <a:off x="2195680" y="4162426"/>
              <a:ext cx="10198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H" dirty="0"/>
                <a:t>sunshine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0C3B324-B32F-2B4B-A2BA-453E332301EF}"/>
                </a:ext>
              </a:extLst>
            </p:cNvPr>
            <p:cNvSpPr txBox="1"/>
            <p:nvPr/>
          </p:nvSpPr>
          <p:spPr>
            <a:xfrm>
              <a:off x="3712243" y="3595153"/>
              <a:ext cx="5454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H" dirty="0"/>
                <a:t>rain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83534DA-313D-3043-B3B8-47D9980363AB}"/>
                </a:ext>
              </a:extLst>
            </p:cNvPr>
            <p:cNvSpPr txBox="1"/>
            <p:nvPr/>
          </p:nvSpPr>
          <p:spPr>
            <a:xfrm>
              <a:off x="3698517" y="4912760"/>
              <a:ext cx="4919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H" dirty="0"/>
                <a:t>dry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D74B9776-94A7-3846-AAA0-71F89AFBFFB0}"/>
                </a:ext>
              </a:extLst>
            </p:cNvPr>
            <p:cNvCxnSpPr/>
            <p:nvPr/>
          </p:nvCxnSpPr>
          <p:spPr>
            <a:xfrm>
              <a:off x="1643063" y="3641170"/>
              <a:ext cx="552617" cy="52125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A96A2777-D14A-234F-9F26-49E983F73CEE}"/>
                </a:ext>
              </a:extLst>
            </p:cNvPr>
            <p:cNvCxnSpPr/>
            <p:nvPr/>
          </p:nvCxnSpPr>
          <p:spPr>
            <a:xfrm>
              <a:off x="3145900" y="4560334"/>
              <a:ext cx="552617" cy="52125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76488CB0-FA1B-4F43-86D5-2DBD862E5B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71471" y="2774633"/>
              <a:ext cx="552617" cy="52125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4ECE3B74-0937-E846-9BF1-86F42C9282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59626" y="3768746"/>
              <a:ext cx="552617" cy="52125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4093DE6-5258-0F4D-888A-47D642AE4911}"/>
                </a:ext>
              </a:extLst>
            </p:cNvPr>
            <p:cNvSpPr txBox="1"/>
            <p:nvPr/>
          </p:nvSpPr>
          <p:spPr>
            <a:xfrm>
              <a:off x="3652584" y="1812006"/>
              <a:ext cx="5454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H" dirty="0"/>
                <a:t>rain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A529D40-44FD-1045-AF26-5BF3A3AC0D79}"/>
                </a:ext>
              </a:extLst>
            </p:cNvPr>
            <p:cNvSpPr txBox="1"/>
            <p:nvPr/>
          </p:nvSpPr>
          <p:spPr>
            <a:xfrm>
              <a:off x="3638858" y="3129613"/>
              <a:ext cx="4919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H" dirty="0"/>
                <a:t>dry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CC17154A-6A09-B342-9683-ED960CD8D280}"/>
                </a:ext>
              </a:extLst>
            </p:cNvPr>
            <p:cNvCxnSpPr/>
            <p:nvPr/>
          </p:nvCxnSpPr>
          <p:spPr>
            <a:xfrm>
              <a:off x="3086241" y="2777187"/>
              <a:ext cx="552617" cy="52125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4751B1D8-C109-FF4B-BA7C-7BDB59BE9EA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99967" y="1985599"/>
              <a:ext cx="552617" cy="52125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D7B3ED1-4328-2A48-A6AB-309F22BFD8C1}"/>
                </a:ext>
              </a:extLst>
            </p:cNvPr>
            <p:cNvSpPr txBox="1"/>
            <p:nvPr/>
          </p:nvSpPr>
          <p:spPr>
            <a:xfrm>
              <a:off x="1470339" y="3905759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H" dirty="0"/>
                <a:t>0.8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4782629-B192-524F-AF6F-C5A0AD3B5503}"/>
                </a:ext>
              </a:extLst>
            </p:cNvPr>
            <p:cNvSpPr txBox="1"/>
            <p:nvPr/>
          </p:nvSpPr>
          <p:spPr>
            <a:xfrm>
              <a:off x="1496296" y="2683106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H" dirty="0"/>
                <a:t>0.2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A94ACD7-EE40-2445-BA54-61C76564474C}"/>
                </a:ext>
              </a:extLst>
            </p:cNvPr>
            <p:cNvSpPr txBox="1"/>
            <p:nvPr/>
          </p:nvSpPr>
          <p:spPr>
            <a:xfrm>
              <a:off x="2918795" y="1857911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H" dirty="0"/>
                <a:t>0.7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B6797C0-496B-7A41-B16F-1C91EFB7FEF1}"/>
                </a:ext>
              </a:extLst>
            </p:cNvPr>
            <p:cNvSpPr txBox="1"/>
            <p:nvPr/>
          </p:nvSpPr>
          <p:spPr>
            <a:xfrm>
              <a:off x="2901248" y="2977158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H" dirty="0"/>
                <a:t>0.3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350E1CA-AFEC-DF48-B176-E62A4AA2E9DA}"/>
                </a:ext>
              </a:extLst>
            </p:cNvPr>
            <p:cNvSpPr txBox="1"/>
            <p:nvPr/>
          </p:nvSpPr>
          <p:spPr>
            <a:xfrm>
              <a:off x="2945796" y="4678414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H" dirty="0"/>
                <a:t>0.9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275BBE7-1236-064E-B750-22AD7E040AB3}"/>
                </a:ext>
              </a:extLst>
            </p:cNvPr>
            <p:cNvSpPr txBox="1"/>
            <p:nvPr/>
          </p:nvSpPr>
          <p:spPr>
            <a:xfrm>
              <a:off x="2886137" y="3777007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H" dirty="0"/>
                <a:t>0.1</a:t>
              </a: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48C1BE20-4E48-1540-994C-48895610B1E4}"/>
              </a:ext>
            </a:extLst>
          </p:cNvPr>
          <p:cNvSpPr txBox="1"/>
          <p:nvPr/>
        </p:nvSpPr>
        <p:spPr>
          <a:xfrm>
            <a:off x="4178031" y="2872496"/>
            <a:ext cx="2869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dirty="0"/>
              <a:t>P(rain|cloudy)=0.2*0.7=0.14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AFE0EFA-7244-5F48-A551-A39AB8A3A890}"/>
              </a:ext>
            </a:extLst>
          </p:cNvPr>
          <p:cNvSpPr txBox="1"/>
          <p:nvPr/>
        </p:nvSpPr>
        <p:spPr>
          <a:xfrm>
            <a:off x="4178031" y="4201176"/>
            <a:ext cx="2816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dirty="0"/>
              <a:t>P(dry|cloudy)=0.2*0.3=0.06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36A23B8-CBF0-CE43-8148-485169FEF00B}"/>
              </a:ext>
            </a:extLst>
          </p:cNvPr>
          <p:cNvSpPr txBox="1"/>
          <p:nvPr/>
        </p:nvSpPr>
        <p:spPr>
          <a:xfrm>
            <a:off x="4178031" y="5984323"/>
            <a:ext cx="2529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dirty="0"/>
              <a:t>P(dry|sun)=0.8*0.9=0.72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4DEF856-57B7-1443-BED1-B2BFEE46E9CF}"/>
              </a:ext>
            </a:extLst>
          </p:cNvPr>
          <p:cNvSpPr txBox="1"/>
          <p:nvPr/>
        </p:nvSpPr>
        <p:spPr>
          <a:xfrm>
            <a:off x="4178031" y="4653875"/>
            <a:ext cx="2582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dirty="0"/>
              <a:t>P(rain|sun)=0.8*0.1=0.08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984D6EF7-0AD5-E74B-954A-6513D39C0F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2135" y="3816015"/>
            <a:ext cx="4709865" cy="1508986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8B221146-20CE-CE4B-94F0-36D683AD9AF8}"/>
              </a:ext>
            </a:extLst>
          </p:cNvPr>
          <p:cNvSpPr txBox="1"/>
          <p:nvPr/>
        </p:nvSpPr>
        <p:spPr>
          <a:xfrm>
            <a:off x="9829041" y="5840841"/>
            <a:ext cx="2237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</a:t>
            </a:r>
            <a:r>
              <a:rPr lang="en-CH" dirty="0"/>
              <a:t>arginal probabilities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C03CA6C-3AB7-9C40-B427-4AA43415419D}"/>
              </a:ext>
            </a:extLst>
          </p:cNvPr>
          <p:cNvSpPr txBox="1"/>
          <p:nvPr/>
        </p:nvSpPr>
        <p:spPr>
          <a:xfrm>
            <a:off x="9609814" y="3154918"/>
            <a:ext cx="2456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conditional</a:t>
            </a:r>
            <a:r>
              <a:rPr lang="en-CH" dirty="0"/>
              <a:t> probabilities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50A389A2-57DB-524F-8420-E7165780FF50}"/>
              </a:ext>
            </a:extLst>
          </p:cNvPr>
          <p:cNvCxnSpPr/>
          <p:nvPr/>
        </p:nvCxnSpPr>
        <p:spPr>
          <a:xfrm flipH="1">
            <a:off x="10015870" y="3524250"/>
            <a:ext cx="425302" cy="8615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0C41DAFD-4091-CB4C-BC4F-AADC30281EEA}"/>
              </a:ext>
            </a:extLst>
          </p:cNvPr>
          <p:cNvCxnSpPr>
            <a:cxnSpLocks/>
          </p:cNvCxnSpPr>
          <p:nvPr/>
        </p:nvCxnSpPr>
        <p:spPr>
          <a:xfrm flipH="1" flipV="1">
            <a:off x="10168271" y="5555402"/>
            <a:ext cx="272901" cy="3371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389FFB0D-EC92-F74E-A9A1-5B9E26769E2E}"/>
              </a:ext>
            </a:extLst>
          </p:cNvPr>
          <p:cNvCxnSpPr>
            <a:cxnSpLocks/>
          </p:cNvCxnSpPr>
          <p:nvPr/>
        </p:nvCxnSpPr>
        <p:spPr>
          <a:xfrm flipV="1">
            <a:off x="10947873" y="5040036"/>
            <a:ext cx="523915" cy="8008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07555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B20D3AF-33AD-644B-B974-E6664EF80748}"/>
              </a:ext>
            </a:extLst>
          </p:cNvPr>
          <p:cNvSpPr txBox="1"/>
          <p:nvPr/>
        </p:nvSpPr>
        <p:spPr>
          <a:xfrm>
            <a:off x="2764465" y="6488668"/>
            <a:ext cx="9114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dirty="0"/>
              <a:t>Dr. Nahid Sultana </a:t>
            </a:r>
            <a:r>
              <a:rPr lang="en-GB" dirty="0"/>
              <a:t>https://</a:t>
            </a:r>
            <a:r>
              <a:rPr lang="en-GB" dirty="0" err="1"/>
              <a:t>www.slideshare.net</a:t>
            </a:r>
            <a:r>
              <a:rPr lang="en-GB" dirty="0"/>
              <a:t>/</a:t>
            </a:r>
            <a:r>
              <a:rPr lang="en-GB" dirty="0" err="1"/>
              <a:t>nszakir</a:t>
            </a:r>
            <a:r>
              <a:rPr lang="en-GB" dirty="0"/>
              <a:t>/chapter-4-part4-general-probability-rules</a:t>
            </a:r>
            <a:endParaRPr lang="en-CH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BDBE56-B2FA-6A45-A332-33E88E57C6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233" y="18771"/>
            <a:ext cx="8676167" cy="6355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498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FE85753-004A-3B49-9EB4-2D73AEC2BEA6}"/>
                  </a:ext>
                </a:extLst>
              </p:cNvPr>
              <p:cNvSpPr txBox="1"/>
              <p:nvPr/>
            </p:nvSpPr>
            <p:spPr>
              <a:xfrm>
                <a:off x="928577" y="765545"/>
                <a:ext cx="10334846" cy="24314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H" sz="2800" b="1" dirty="0"/>
                  <a:t>Some statistics conventions:</a:t>
                </a:r>
              </a:p>
              <a:p>
                <a:endParaRPr lang="en-CH" sz="2400" dirty="0"/>
              </a:p>
              <a:p>
                <a:r>
                  <a:rPr lang="en-GB" sz="2000" dirty="0"/>
                  <a:t>A</a:t>
                </a:r>
                <a:r>
                  <a:rPr lang="en-CH" sz="2000" dirty="0"/>
                  <a:t> variable with a </a:t>
                </a:r>
                <a:r>
                  <a:rPr lang="en-CH" sz="2000" b="1" dirty="0"/>
                  <a:t>line</a:t>
                </a:r>
                <a:r>
                  <a:rPr lang="en-CH" sz="2000" dirty="0"/>
                  <a:t> on top of it often indicates the mean of the distribution. 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CH" sz="20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CH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endParaRPr lang="de-CH" sz="2000" dirty="0"/>
              </a:p>
              <a:p>
                <a:endParaRPr lang="en-CH" sz="2000" dirty="0"/>
              </a:p>
              <a:p>
                <a:r>
                  <a:rPr lang="en-GB" sz="2000" dirty="0"/>
                  <a:t>A</a:t>
                </a:r>
                <a:r>
                  <a:rPr lang="en-CH" sz="2000" dirty="0"/>
                  <a:t> variable with a </a:t>
                </a:r>
                <a:r>
                  <a:rPr lang="en-CH" sz="2000" b="1" dirty="0"/>
                  <a:t>hat</a:t>
                </a:r>
                <a:r>
                  <a:rPr lang="en-CH" sz="2000" dirty="0"/>
                  <a:t> line on top of it often indicates the estimation of a parameter of the distribution </a:t>
                </a:r>
                <a:r>
                  <a:rPr lang="en-GB" sz="2000" b="1" dirty="0"/>
                  <a:t>x̂</a:t>
                </a:r>
                <a:r>
                  <a:rPr lang="en-GB" sz="2000" dirty="0"/>
                  <a:t> . This reminds us that this is not (necessarily) the underlying true value, but an estimate we make from the data.</a:t>
                </a:r>
                <a:endParaRPr lang="en-CH" sz="2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FE85753-004A-3B49-9EB4-2D73AEC2BE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8577" y="765545"/>
                <a:ext cx="10334846" cy="2431435"/>
              </a:xfrm>
              <a:prstGeom prst="rect">
                <a:avLst/>
              </a:prstGeom>
              <a:blipFill>
                <a:blip r:embed="rId2"/>
                <a:stretch>
                  <a:fillRect l="-1227" t="-2604" b="-3125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872837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93E9D54-93B8-7040-A2E5-7532BF4EBF7E}"/>
              </a:ext>
            </a:extLst>
          </p:cNvPr>
          <p:cNvSpPr txBox="1"/>
          <p:nvPr/>
        </p:nvSpPr>
        <p:spPr>
          <a:xfrm>
            <a:off x="4561317" y="2721936"/>
            <a:ext cx="30693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2800" dirty="0"/>
              <a:t>Some linear algebra</a:t>
            </a:r>
          </a:p>
        </p:txBody>
      </p:sp>
    </p:spTree>
    <p:extLst>
      <p:ext uri="{BB962C8B-B14F-4D97-AF65-F5344CB8AC3E}">
        <p14:creationId xmlns:p14="http://schemas.microsoft.com/office/powerpoint/2010/main" val="26144693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37B1FA7-431A-714B-8296-2D63D710BD25}"/>
              </a:ext>
            </a:extLst>
          </p:cNvPr>
          <p:cNvSpPr txBox="1"/>
          <p:nvPr/>
        </p:nvSpPr>
        <p:spPr>
          <a:xfrm>
            <a:off x="434335" y="1020179"/>
            <a:ext cx="3970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</a:t>
            </a:r>
            <a:r>
              <a:rPr lang="en-CH" dirty="0"/>
              <a:t> vector is essentially  a list of numbers.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378E93-325B-DB4A-B6CD-97224A70BB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0517" y="1840614"/>
            <a:ext cx="1107993" cy="133662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C37F98A-A382-0041-A604-DC587EF921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40613"/>
            <a:ext cx="2075288" cy="36933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2DAAD6E-02AA-5648-B70D-1D9D203F11D3}"/>
              </a:ext>
            </a:extLst>
          </p:cNvPr>
          <p:cNvSpPr/>
          <p:nvPr/>
        </p:nvSpPr>
        <p:spPr>
          <a:xfrm>
            <a:off x="434335" y="1852649"/>
            <a:ext cx="15555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H" dirty="0"/>
              <a:t>Column vector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503E9AE-2A8F-7949-82C1-6F6D504EC269}"/>
              </a:ext>
            </a:extLst>
          </p:cNvPr>
          <p:cNvSpPr/>
          <p:nvPr/>
        </p:nvSpPr>
        <p:spPr>
          <a:xfrm>
            <a:off x="4586818" y="1852649"/>
            <a:ext cx="11918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H" dirty="0"/>
              <a:t>row vector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7C6F453-F02C-E842-94A0-F0D9F7535409}"/>
              </a:ext>
            </a:extLst>
          </p:cNvPr>
          <p:cNvSpPr/>
          <p:nvPr/>
        </p:nvSpPr>
        <p:spPr>
          <a:xfrm>
            <a:off x="3410789" y="2807908"/>
            <a:ext cx="51700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T</a:t>
            </a:r>
            <a:r>
              <a:rPr lang="en-CH" dirty="0"/>
              <a:t>o go from one to the other you transpose the vector.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CAF17F7-9A66-B841-904E-138147A5A395}"/>
              </a:ext>
            </a:extLst>
          </p:cNvPr>
          <p:cNvSpPr/>
          <p:nvPr/>
        </p:nvSpPr>
        <p:spPr>
          <a:xfrm>
            <a:off x="417952" y="5914431"/>
            <a:ext cx="71048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CH" dirty="0"/>
              <a:t>Matrices </a:t>
            </a:r>
            <a:r>
              <a:rPr lang="de-CH" dirty="0" err="1"/>
              <a:t>are</a:t>
            </a:r>
            <a:r>
              <a:rPr lang="de-CH" dirty="0"/>
              <a:t> </a:t>
            </a:r>
            <a:r>
              <a:rPr lang="de-CH" dirty="0" err="1"/>
              <a:t>simply</a:t>
            </a:r>
            <a:r>
              <a:rPr lang="de-CH" dirty="0"/>
              <a:t> a </a:t>
            </a:r>
            <a:r>
              <a:rPr lang="de-CH" dirty="0" err="1"/>
              <a:t>collection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row</a:t>
            </a:r>
            <a:r>
              <a:rPr lang="de-CH" dirty="0"/>
              <a:t> </a:t>
            </a:r>
            <a:r>
              <a:rPr lang="de-CH" dirty="0" err="1"/>
              <a:t>or</a:t>
            </a:r>
            <a:r>
              <a:rPr lang="de-CH" dirty="0"/>
              <a:t> </a:t>
            </a:r>
            <a:r>
              <a:rPr lang="de-CH" dirty="0" err="1"/>
              <a:t>column</a:t>
            </a:r>
            <a:r>
              <a:rPr lang="de-CH" dirty="0"/>
              <a:t> </a:t>
            </a:r>
            <a:r>
              <a:rPr lang="de-CH" dirty="0" err="1"/>
              <a:t>vectors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same </a:t>
            </a:r>
            <a:r>
              <a:rPr lang="de-CH" dirty="0" err="1"/>
              <a:t>size</a:t>
            </a:r>
            <a:r>
              <a:rPr lang="de-CH" dirty="0"/>
              <a:t>:</a:t>
            </a:r>
            <a:endParaRPr lang="en-CH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69CCA6B-5A50-4B4D-9EBB-E369BE91E2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25812" y="3443060"/>
            <a:ext cx="1651000" cy="9398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A04C07B-74F1-0F46-A32B-2B7BD6806EB1}"/>
              </a:ext>
            </a:extLst>
          </p:cNvPr>
          <p:cNvSpPr/>
          <p:nvPr/>
        </p:nvSpPr>
        <p:spPr>
          <a:xfrm>
            <a:off x="434335" y="4825480"/>
            <a:ext cx="1121813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CH" dirty="0"/>
              <a:t>In R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default</a:t>
            </a:r>
            <a:r>
              <a:rPr lang="de-CH" dirty="0"/>
              <a:t> </a:t>
            </a:r>
            <a:r>
              <a:rPr lang="de-CH" dirty="0" err="1"/>
              <a:t>vector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a </a:t>
            </a:r>
            <a:r>
              <a:rPr lang="de-CH" dirty="0" err="1"/>
              <a:t>row</a:t>
            </a:r>
            <a:r>
              <a:rPr lang="de-CH" dirty="0"/>
              <a:t> </a:t>
            </a:r>
            <a:r>
              <a:rPr lang="de-CH" dirty="0" err="1"/>
              <a:t>vector</a:t>
            </a:r>
            <a:r>
              <a:rPr lang="de-CH" dirty="0"/>
              <a:t>, so x=c(1,2,3) </a:t>
            </a:r>
            <a:r>
              <a:rPr lang="de-CH" dirty="0" err="1"/>
              <a:t>is</a:t>
            </a:r>
            <a:r>
              <a:rPr lang="de-CH" dirty="0"/>
              <a:t> a </a:t>
            </a:r>
            <a:r>
              <a:rPr lang="de-CH" dirty="0" err="1"/>
              <a:t>row</a:t>
            </a:r>
            <a:r>
              <a:rPr lang="de-CH" dirty="0"/>
              <a:t> </a:t>
            </a:r>
            <a:r>
              <a:rPr lang="de-CH" dirty="0" err="1"/>
              <a:t>vector</a:t>
            </a:r>
            <a:r>
              <a:rPr lang="de-CH" dirty="0"/>
              <a:t> </a:t>
            </a:r>
            <a:r>
              <a:rPr lang="de-CH" dirty="0" err="1"/>
              <a:t>and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get</a:t>
            </a:r>
            <a:r>
              <a:rPr lang="de-CH" dirty="0"/>
              <a:t> a </a:t>
            </a:r>
            <a:r>
              <a:rPr lang="de-CH" dirty="0" err="1"/>
              <a:t>column</a:t>
            </a:r>
            <a:r>
              <a:rPr lang="de-CH" dirty="0"/>
              <a:t> </a:t>
            </a:r>
            <a:r>
              <a:rPr lang="de-CH" dirty="0" err="1"/>
              <a:t>vector</a:t>
            </a:r>
            <a:r>
              <a:rPr lang="de-CH" dirty="0"/>
              <a:t> </a:t>
            </a:r>
            <a:r>
              <a:rPr lang="de-CH" dirty="0" err="1"/>
              <a:t>you</a:t>
            </a:r>
            <a:r>
              <a:rPr lang="de-CH" dirty="0"/>
              <a:t> </a:t>
            </a:r>
            <a:r>
              <a:rPr lang="de-CH" dirty="0" err="1"/>
              <a:t>need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transpose</a:t>
            </a:r>
            <a:r>
              <a:rPr lang="de-CH" dirty="0"/>
              <a:t>: </a:t>
            </a:r>
          </a:p>
          <a:p>
            <a:r>
              <a:rPr lang="de-CH" dirty="0"/>
              <a:t>t(c(1,2,3))</a:t>
            </a:r>
            <a:endParaRPr lang="en-CH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A0940A0-E40B-FF49-9CDA-5015A261A1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24947" y="5914431"/>
            <a:ext cx="1537312" cy="698778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A2D1AE72-ABB8-2B43-B007-02FC5F71DB32}"/>
              </a:ext>
            </a:extLst>
          </p:cNvPr>
          <p:cNvSpPr/>
          <p:nvPr/>
        </p:nvSpPr>
        <p:spPr>
          <a:xfrm>
            <a:off x="9676718" y="5772251"/>
            <a:ext cx="201893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CH" dirty="0"/>
              <a:t>A </a:t>
            </a:r>
            <a:r>
              <a:rPr lang="de-CH" dirty="0" err="1"/>
              <a:t>matrix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size</a:t>
            </a:r>
            <a:r>
              <a:rPr lang="de-CH" dirty="0"/>
              <a:t> 2x3 (</a:t>
            </a:r>
            <a:r>
              <a:rPr lang="de-CH" dirty="0" err="1"/>
              <a:t>always</a:t>
            </a:r>
            <a:r>
              <a:rPr lang="de-CH" dirty="0"/>
              <a:t> </a:t>
            </a:r>
            <a:r>
              <a:rPr lang="de-CH" dirty="0" err="1"/>
              <a:t>say</a:t>
            </a:r>
            <a:r>
              <a:rPr lang="de-CH" dirty="0"/>
              <a:t> </a:t>
            </a:r>
            <a:r>
              <a:rPr lang="de-CH" dirty="0" err="1"/>
              <a:t>row</a:t>
            </a:r>
            <a:r>
              <a:rPr lang="de-CH" dirty="0"/>
              <a:t> </a:t>
            </a:r>
            <a:r>
              <a:rPr lang="de-CH" dirty="0" err="1"/>
              <a:t>number</a:t>
            </a:r>
            <a:r>
              <a:rPr lang="de-CH" dirty="0"/>
              <a:t> </a:t>
            </a:r>
            <a:r>
              <a:rPr lang="de-CH" dirty="0" err="1"/>
              <a:t>first</a:t>
            </a:r>
            <a:r>
              <a:rPr lang="de-CH" dirty="0"/>
              <a:t>)</a:t>
            </a:r>
            <a:endParaRPr lang="en-CH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E6138F2-9C37-234B-8ED7-84037835F9EF}"/>
              </a:ext>
            </a:extLst>
          </p:cNvPr>
          <p:cNvSpPr txBox="1"/>
          <p:nvPr/>
        </p:nvSpPr>
        <p:spPr>
          <a:xfrm>
            <a:off x="434335" y="276447"/>
            <a:ext cx="32985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2800" b="1" dirty="0"/>
              <a:t>Vectors and matrices</a:t>
            </a:r>
          </a:p>
        </p:txBody>
      </p:sp>
    </p:spTree>
    <p:extLst>
      <p:ext uri="{BB962C8B-B14F-4D97-AF65-F5344CB8AC3E}">
        <p14:creationId xmlns:p14="http://schemas.microsoft.com/office/powerpoint/2010/main" val="13876370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7011</TotalTime>
  <Words>1722</Words>
  <Application>Microsoft Macintosh PowerPoint</Application>
  <PresentationFormat>Widescreen</PresentationFormat>
  <Paragraphs>175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Semple, Jennifer Isabel (IZB)</dc:creator>
  <cp:lastModifiedBy>Semple, Jennifer Isabel (IZB)</cp:lastModifiedBy>
  <cp:revision>73</cp:revision>
  <dcterms:created xsi:type="dcterms:W3CDTF">2020-04-01T08:48:47Z</dcterms:created>
  <dcterms:modified xsi:type="dcterms:W3CDTF">2020-04-29T14:37:35Z</dcterms:modified>
</cp:coreProperties>
</file>